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7" r:id="rId6"/>
    <p:sldId id="257" r:id="rId7"/>
    <p:sldId id="262" r:id="rId8"/>
    <p:sldId id="268" r:id="rId9"/>
    <p:sldId id="269" r:id="rId10"/>
    <p:sldId id="270" r:id="rId11"/>
    <p:sldId id="271" r:id="rId12"/>
    <p:sldId id="272" r:id="rId13"/>
    <p:sldId id="258" r:id="rId14"/>
    <p:sldId id="26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CC"/>
    <a:srgbClr val="9933FF"/>
    <a:srgbClr val="6666FF"/>
    <a:srgbClr val="FF99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9AD3-DAB0-435B-A942-8873A6CE5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2016-3-18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-012841_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意志力知多少</a:t>
            </a:r>
            <a:endParaRPr lang="zh-CN" altLang="en-US" sz="6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思想教育不再困难</a:t>
            </a:r>
            <a:r>
              <a:rPr lang="en-US" altLang="zh-CN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》48</a:t>
            </a:r>
            <a:r>
              <a:rPr lang="zh-CN" alt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</a:t>
            </a:r>
            <a:endParaRPr lang="zh-CN" altLang="en-US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2011103010572923741.jpg"/>
          <p:cNvPicPr>
            <a:picLocks noChangeAspect="1"/>
          </p:cNvPicPr>
          <p:nvPr/>
        </p:nvPicPr>
        <p:blipFill>
          <a:blip r:embed="rId2">
            <a:lum bright="21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你想要做好的每件事，都刚好在你的舒适范围之外”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罗伯特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艾伦</a:t>
            </a:r>
            <a:endParaRPr lang="en-US" altLang="zh-CN" sz="2800" b="1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大多数人心中都有一个“舒适区”。大多数人的心理承受能力和意志力都在这个“舒适区”范围内。</a:t>
            </a:r>
            <a:endParaRPr lang="en-US" altLang="zh-CN" sz="2800" b="1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试想一下，如果我逃离了目前的“舒适区”，扩大它的范围，让自己能够承受更大的压力和艰辛，我们的意志力就得到了锻炼，从而达到新的层次。改变会带来恐惧，而一旦克服恐惧，让改变变为现实，将会逐渐适应它并发现它的价值。</a:t>
            </a:r>
            <a:endParaRPr lang="en-US" altLang="zh-CN" sz="2800" b="1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zh-CN" altLang="en-US" sz="2800" b="1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3399"/>
                </a:solidFill>
                <a:latin typeface="华文中宋" pitchFamily="2" charset="-122"/>
                <a:ea typeface="华文中宋" pitchFamily="2" charset="-122"/>
              </a:rPr>
              <a:t>脱离“舒适区”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9FA4F470-CEDE-4DED-B851-BB0DAD6AF1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20-012841_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rmAutofit fontScale="92500"/>
          </a:bodyPr>
          <a:lstStyle/>
          <a:p>
            <a:r>
              <a:rPr lang="zh-CN" altLang="en-US" sz="24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困难的产生并不容易改变，它是客观存在的。比如我们想弹吉它而弹不好时，便会不断地问自己“为什么弹奏不好？”“是我没有天赋吗”“是因为我的手指不灵活？”“是因为我的吉它不行？”这些大脑闪过的答案，把意识的焦点放在负面的意识上，在这种意识的引导下，我们会选择放弃行动。</a:t>
            </a:r>
            <a:endParaRPr lang="en-US" altLang="zh-CN" sz="2400" b="1" dirty="0" smtClean="0">
              <a:solidFill>
                <a:srgbClr val="9933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这过程我们简单地表述为：</a:t>
            </a:r>
            <a:endParaRPr lang="en-US" altLang="zh-CN" sz="2400" b="1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困难产生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错误的意识焦点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负面答案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无法解决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终止行动。</a:t>
            </a:r>
            <a:endParaRPr lang="en-US" altLang="zh-CN" sz="2400" b="1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相反，如果我们把意识的焦点放在“我怎样才能弹好吉它？”“我是不是应该加强练习？”“是不是可以请专业老师指点一下？”等。这样我们就会开始寻找最佳的解决办法，并继续练习。</a:t>
            </a:r>
            <a:endParaRPr lang="en-US" altLang="zh-CN" sz="2400" b="1" dirty="0" smtClean="0">
              <a:solidFill>
                <a:srgbClr val="9933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这个过程一样可以总结为：</a:t>
            </a:r>
            <a:endParaRPr lang="en-US" altLang="zh-CN" sz="2400" b="1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困难产生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正确的意识焦点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正面答案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有效解决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继续行动。</a:t>
            </a:r>
            <a:endParaRPr lang="en-US" altLang="zh-CN" sz="2400" b="1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你要知道这点：你永远无法与困难长期共存，要么被困难所征服，要么征服困难。你的选择是什么？</a:t>
            </a:r>
          </a:p>
          <a:p>
            <a:pPr>
              <a:buNone/>
            </a:pPr>
            <a:endParaRPr lang="en-US" altLang="zh-CN" sz="2000" dirty="0" smtClean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533400" y="214290"/>
            <a:ext cx="8610600" cy="10668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3399"/>
                </a:solidFill>
                <a:latin typeface="华文中宋" pitchFamily="2" charset="-122"/>
                <a:ea typeface="华文中宋" pitchFamily="2" charset="-122"/>
              </a:rPr>
              <a:t>改变意识的焦点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D54D895-9C52-45D9-806E-7D130CC870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 descr="114443146410f6903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1285852" y="2643182"/>
            <a:ext cx="7400948" cy="4214818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6666FF"/>
                </a:solidFill>
                <a:latin typeface="华文新魏" pitchFamily="2" charset="-122"/>
                <a:ea typeface="华文新魏" pitchFamily="2" charset="-122"/>
              </a:rPr>
              <a:t>要试着学会给自己暗示</a:t>
            </a:r>
            <a:endParaRPr lang="en-US" altLang="zh-CN" sz="2800" b="1" dirty="0" smtClean="0">
              <a:solidFill>
                <a:srgbClr val="6666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6666FF"/>
                </a:solidFill>
                <a:latin typeface="华文新魏" pitchFamily="2" charset="-122"/>
                <a:ea typeface="华文新魏" pitchFamily="2" charset="-122"/>
              </a:rPr>
              <a:t>尽管很多时候，你暗示自己的话，其实你心里并没有把握，但这没有关系，因为反复运用这种暗示，你的潜意识里就会接受这种观点，事实也会向你期待的那样发展。最好把它变成习惯。</a:t>
            </a:r>
            <a:endParaRPr lang="en-US" altLang="zh-CN" sz="2800" b="1" dirty="0" smtClean="0">
              <a:solidFill>
                <a:srgbClr val="6666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714348" y="1643050"/>
            <a:ext cx="8610600" cy="10668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D9D74F84-C0AA-4C40-A453-86656BC1FB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ppt39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5720" y="75134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zh-CN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有人说人生苦短，</a:t>
            </a:r>
            <a:r>
              <a:rPr lang="zh-CN" alt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及时行乐</a:t>
            </a:r>
            <a:r>
              <a:rPr lang="zh-CN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又有何妨，何必要那么苦苦地约束自己呢？但事实上，及时行乐的人生不见得是幸福的人生。</a:t>
            </a:r>
            <a:endParaRPr lang="en-US" altLang="zh-CN" sz="24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  多年来，通过对幸福感的研究得出了一个有趣的结论：</a:t>
            </a:r>
            <a:endParaRPr lang="en-US" altLang="zh-CN" sz="24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快感不等于幸福</a:t>
            </a:r>
            <a:r>
              <a:rPr lang="zh-CN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。即使我们每时每刻都在享乐，也不会是幸福的人生。反过来，意志力会让我们去抵制诱惑，为了某个目标去做一些艰苦的事情。虽然这听来起很苦逼，但是在这个过程当中，我们的生活拥有了意义。</a:t>
            </a:r>
            <a:endParaRPr lang="en-US" altLang="zh-CN" sz="24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    如果幸福是快感的总和，那么获得幸福人生的秘诀就是吸毒。但问题是，要获得更深刻的幸福，我们不能总是选择容易的那条路。有时候，我们需要咬咬牙，走上那条荆棘密布的路。</a:t>
            </a:r>
            <a:endParaRPr lang="en-US" altLang="zh-CN" sz="24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在人生中，在事业上、在家庭中，只有意志力顽强的人，才能走得更远</a:t>
            </a: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……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6608733_20520351800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37-1405141533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8596" y="928670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“我们习惯于用判断力思考问题，但最终你会发现，解决问题的还是意志，而不是你的才智”</a:t>
            </a:r>
            <a:endParaRPr lang="en-US" altLang="zh-CN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</a:t>
            </a:r>
          </a:p>
          <a:p>
            <a:r>
              <a:rPr lang="en-US" altLang="zh-CN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——《</a:t>
            </a:r>
            <a:r>
              <a:rPr lang="zh-CN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廊桥遗梦</a:t>
            </a:r>
            <a:r>
              <a:rPr lang="en-US" altLang="zh-CN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》</a:t>
            </a:r>
            <a:r>
              <a:rPr lang="zh-CN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作者</a:t>
            </a:r>
            <a:r>
              <a:rPr lang="en-US" altLang="zh-CN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J.R.</a:t>
            </a:r>
            <a:r>
              <a:rPr lang="zh-CN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沃勒</a:t>
            </a:r>
            <a:endParaRPr lang="en-US" altLang="zh-CN" sz="4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" name="图片 5" descr="5fdafb98f9038941(6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71942"/>
            <a:ext cx="2571768" cy="24003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矩形 4"/>
          <p:cNvSpPr/>
          <p:nvPr/>
        </p:nvSpPr>
        <p:spPr>
          <a:xfrm>
            <a:off x="642910" y="1214422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意志：个体自觉地确立目的，调节支配自己的行为，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克服困难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，实现预定目标的心理过程。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意志是人类特有的心理现象，是人类意识能动性的集中表现。</a:t>
            </a:r>
            <a:endParaRPr lang="en-US" altLang="zh-CN" sz="28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zh-CN" sz="28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意志对人的学习、工作、身心健康与人格都具有重要作用： </a:t>
            </a: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第一，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研究发现：意志品质与学业成绩之间存在着一定的正相关。在意志品质中，自觉性、坚持性、自制力与学习成绩相关程度都比较显著。</a:t>
            </a:r>
            <a:endParaRPr lang="zh-CN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图片 5" descr="d31b0ef41bd5ad6e85fa2dd783cb39dbb6fd3c8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2" y="285728"/>
            <a:ext cx="3438525" cy="19526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矩形 4"/>
          <p:cNvSpPr/>
          <p:nvPr/>
        </p:nvSpPr>
        <p:spPr>
          <a:xfrm>
            <a:off x="642910" y="500042"/>
            <a:ext cx="7715304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endParaRPr lang="en-US" altLang="zh-CN" sz="28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第二，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意志坚强者能够更好地控制自己的情绪，努力克服消极情绪的干扰，勇于战胜困难和挫折，以积极的心态和坚韧不拔的精神笑对人生；而意志薄弱者则往往被消极情绪所左右，被困难和挫折击倒，无法适应社会生活。</a:t>
            </a: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zh-CN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第三，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意志对个体健全人格的形成与发展有重要作用。古人云：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楷体_GB2312" pitchFamily="49" charset="-122"/>
              </a:rPr>
              <a:t>“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夫志，气之帅也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楷体_GB2312" pitchFamily="49" charset="-122"/>
              </a:rPr>
              <a:t>”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。意志是个体精神的统帅，是性格的核心。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11030105729237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7030A0"/>
                </a:solidFill>
                <a:latin typeface="华文琥珀" pitchFamily="2" charset="-122"/>
                <a:ea typeface="华文琥珀" pitchFamily="2" charset="-122"/>
              </a:rPr>
              <a:t>意志力阶梯</a:t>
            </a:r>
            <a:endParaRPr lang="zh-CN" altLang="en-US" dirty="0">
              <a:solidFill>
                <a:srgbClr val="7030A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286808" cy="612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第一阶：零级。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这一阶的人似乎根本不想做成任何事，生活的意义对于他们来说就是“混日子”。许多职业失败者、无业者属于这一阶。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第二阶：奴隶。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这一阶的人意志力比较薄弱。做什么事都并非自己主动意愿，意志力大小取决于别人给的压力大小。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第三阶：拖延患者。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会主动争取一些事，但会寻找各种借口将事情推到明天或下周亦或更久后。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第四阶：起跑着。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容易对某件事着迷，一开始意志力较强，过不了多久又会放弃。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第五阶：中途下车的人。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为某事制订了详细的计划，实施了很长时间但不能坚持到底。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第六阶：慢跑爱好者。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这类人情绪波动很小，对待生活较为理智，有一定的意志力，能够朝着自己的目标不断前进，但速率不高，无法接受巨大挑战。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第七阶：勇士。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这类人较少，喜欢接受挑战，不喜欢平庸的生活，越是困难来袭，意志力越强大，对生活充满激情。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第八阶：长跑冠军。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这一类可以实现人生成功的人，懂得一张一弛，需要加速时意志力强大，需要保持体力时意志力持久。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第九阶：意志力国王。</a:t>
            </a:r>
            <a:endParaRPr lang="en-US" altLang="zh-CN" sz="20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-012841_2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3399"/>
                </a:solidFill>
                <a:latin typeface="华文琥珀" pitchFamily="2" charset="-122"/>
                <a:ea typeface="华文琥珀" pitchFamily="2" charset="-122"/>
              </a:rPr>
              <a:t>如何培养意志力呢</a:t>
            </a:r>
            <a:r>
              <a:rPr lang="zh-CN" altLang="en-US" sz="10700" dirty="0" smtClean="0">
                <a:solidFill>
                  <a:srgbClr val="FF3399"/>
                </a:solidFill>
                <a:latin typeface="华文琥珀" pitchFamily="2" charset="-122"/>
                <a:ea typeface="华文琥珀" pitchFamily="2" charset="-122"/>
              </a:rPr>
              <a:t>？</a:t>
            </a:r>
            <a:endParaRPr lang="zh-CN" altLang="en-US" sz="10700" dirty="0">
              <a:solidFill>
                <a:srgbClr val="FF3399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1538" y="928670"/>
            <a:ext cx="7143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华文新魏" pitchFamily="2" charset="-122"/>
                <a:ea typeface="华文新魏" pitchFamily="2" charset="-122"/>
              </a:rPr>
              <a:t>        除了先天因素外，意志力是可以训练出来的！</a:t>
            </a:r>
            <a:endParaRPr lang="zh-CN" altLang="en-US" sz="4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图片 5" descr="d31b0ef41bd5ad6e85fa2dd783cb39dbb6fd3c8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285728"/>
            <a:ext cx="3438525" cy="19526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30606_big_382c2529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意志力训练原则</a:t>
            </a:r>
            <a:endParaRPr lang="zh-CN" altLang="en-US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7" name="图片 6" descr="Cats-And-Balls-Of-Wool-860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000636"/>
            <a:ext cx="3857620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643050"/>
            <a:ext cx="79296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计划为先</a:t>
            </a:r>
            <a:endParaRPr lang="en-US" altLang="zh-CN" sz="24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marL="457200" indent="-457200"/>
            <a:r>
              <a:rPr lang="en-US" altLang="zh-CN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             </a:t>
            </a:r>
            <a:r>
              <a:rPr lang="zh-CN" altLang="en-US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和做任何事情一样，意志力训练也需要制订相应的计划，如果没有计划的指引，你容易陷入混乱当中，你会在你有时间的时候或想训练的时候进行训练，而不是在规定的时间进行训练。</a:t>
            </a:r>
            <a:endParaRPr lang="en-US" altLang="zh-CN" sz="24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marL="457200" indent="-457200"/>
            <a:r>
              <a:rPr lang="en-US" altLang="zh-CN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循序渐进</a:t>
            </a:r>
            <a:endParaRPr lang="en-US" altLang="zh-CN" sz="24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marL="457200" indent="-457200"/>
            <a:r>
              <a:rPr lang="en-US" altLang="zh-CN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         </a:t>
            </a:r>
            <a:r>
              <a:rPr lang="zh-CN" altLang="en-US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由较小的训练强度开始，而不是一口吃一个胖子</a:t>
            </a:r>
            <a:endParaRPr lang="en-US" altLang="zh-CN" sz="24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marL="457200" indent="-457200"/>
            <a:r>
              <a:rPr lang="en-US" altLang="zh-CN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2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不要逞强</a:t>
            </a:r>
            <a:endParaRPr lang="en-US" altLang="zh-CN" sz="24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marL="914400" lvl="1" indent="-457200"/>
            <a:r>
              <a:rPr lang="zh-CN" altLang="en-US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    逞强去做时，你已经失去了把握，没有了理智。无论是意志力训练也好，还是生活和工作中的任何事，你都需要记住：不要逞强。</a:t>
            </a:r>
          </a:p>
          <a:p>
            <a:endParaRPr lang="zh-CN" altLang="en-US" b="1" dirty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-012841_2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4348" y="1000108"/>
            <a:ext cx="79296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善用渴求（提升动机）</a:t>
            </a:r>
            <a:endParaRPr lang="en-US" altLang="zh-CN" sz="44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6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zh-CN" altLang="en-US" sz="36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渴求是一种很奇怪的心理，它能激发出人们强大的意志力。而且这种状态越强烈，你的意志力也会越强大。同时认识到意志惰性对自我无所作为的极大影响，从而产生改变的强烈动机。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2041519213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一个残酷的事实是：当你开始寻找借口时，你的意志力就已经开始变弱了。并且这种变弱，远比你增强意志力的速度要快得多。</a:t>
            </a:r>
            <a:endParaRPr lang="en-US" altLang="zh-CN" sz="2800" b="1" dirty="0" smtClean="0">
              <a:solidFill>
                <a:srgbClr val="9933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“这是我的问题！”</a:t>
            </a:r>
            <a:endParaRPr lang="en-US" altLang="zh-CN" sz="2800" b="1" dirty="0" smtClean="0">
              <a:solidFill>
                <a:srgbClr val="9933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停止使用“但是”</a:t>
            </a:r>
            <a:endParaRPr lang="en-US" altLang="zh-CN" sz="2800" b="1" dirty="0" smtClean="0">
              <a:solidFill>
                <a:srgbClr val="9933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加倍偿还：如果今天没按计划跑半小时，那就强迫自己明天跑一个小时。</a:t>
            </a:r>
            <a:r>
              <a:rPr lang="en-US" altLang="zh-CN" sz="28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2800" b="1" dirty="0" smtClean="0">
                <a:solidFill>
                  <a:srgbClr val="9933FF"/>
                </a:solidFill>
                <a:latin typeface="华文新魏" pitchFamily="2" charset="-122"/>
                <a:ea typeface="华文新魏" pitchFamily="2" charset="-122"/>
              </a:rPr>
              <a:t>非常用效</a:t>
            </a:r>
            <a:endParaRPr lang="en-US" altLang="zh-CN" sz="2800" b="1" dirty="0" smtClean="0">
              <a:solidFill>
                <a:srgbClr val="9933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Excuse!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EE6498C-45F0-4FC4-8393-BB81EAABFF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1378</Words>
  <PresentationFormat>全屏显示(4:3)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意志力知多少</vt:lpstr>
      <vt:lpstr>幻灯片 2</vt:lpstr>
      <vt:lpstr>幻灯片 3</vt:lpstr>
      <vt:lpstr>幻灯片 4</vt:lpstr>
      <vt:lpstr>意志力阶梯</vt:lpstr>
      <vt:lpstr>如何培养意志力呢？</vt:lpstr>
      <vt:lpstr>意志力训练原则</vt:lpstr>
      <vt:lpstr>幻灯片 8</vt:lpstr>
      <vt:lpstr>NO Excuse!</vt:lpstr>
      <vt:lpstr>脱离“舒适区”</vt:lpstr>
      <vt:lpstr>改变意识的焦点</vt:lpstr>
      <vt:lpstr>I feel good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意志力训练</dc:title>
  <cp:lastModifiedBy>微软用户</cp:lastModifiedBy>
  <cp:revision>51</cp:revision>
  <dcterms:modified xsi:type="dcterms:W3CDTF">2016-03-18T08:27:18Z</dcterms:modified>
</cp:coreProperties>
</file>