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83" r:id="rId6"/>
    <p:sldId id="275" r:id="rId7"/>
    <p:sldId id="278" r:id="rId8"/>
    <p:sldId id="289" r:id="rId9"/>
    <p:sldId id="274" r:id="rId10"/>
    <p:sldId id="287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A1721"/>
    <a:srgbClr val="EEBB33"/>
    <a:srgbClr val="262626"/>
    <a:srgbClr val="EAEAEA"/>
    <a:srgbClr val="EAEAF3"/>
    <a:srgbClr val="9C1721"/>
    <a:srgbClr val="9E0000"/>
    <a:srgbClr val="C60A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6"/>
      </p:cViewPr>
      <p:guideLst>
        <p:guide orient="horz" pos="2160"/>
        <p:guide pos="3840"/>
        <p:guide pos="394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BC9262-5A24-4C35-87C6-4379E0329AB0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3B082B-208E-48FC-B228-121769EB36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0574-31D7-485C-AEB2-9FFD3E17A026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9E64-FBFC-4765-910C-A5C701A979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DE8F-B638-40F5-B38B-72CD18CCA79C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CA1D-A6BA-4D37-BA7F-BC39D323A8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2B43-4BD9-4B66-B1F0-FA21081EB97C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CDDB-3A21-4A40-B94D-B456EA290A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2D18-AA85-489B-9AED-9868D2C48035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6958-6964-4C77-B0A0-E47EE203F0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0AB1-2E0F-4A93-A7A4-C3744FBA93F7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6BF3-CC79-4EC1-8C6F-3DB7586059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C13B-39AC-4AFB-870B-717ACD1F47FC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4313-59EB-44EB-B92E-8B3F8EFB0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A8D1-B203-4258-ACBC-9374B1975B20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89C4-2F2C-4FC3-A0B0-AC8CFE67E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6FE1-C405-4FA0-A96C-288E8BFD239A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F033-9FF1-47C8-AD9B-86027725E8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8588-FA88-4529-A297-D47890C9F538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4683-CD91-474B-B471-B316984C8C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A626-B431-49AC-8B82-0E9FC75327CE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A5C9-C7C3-4C3E-A3F2-61D4BCBCC4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9556-4930-4EC9-9544-8F960C7444C5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1C82-ED1D-4069-8914-BC51967607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5587BC-679F-489F-A525-BEEA054EB55A}" type="datetimeFigureOut">
              <a:rPr lang="zh-CN" altLang="en-US"/>
              <a:pPr>
                <a:defRPr/>
              </a:pPr>
              <a:t>2017-3-28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D3EB6-A198-4DA7-9079-713538D91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2408238" y="1755775"/>
            <a:ext cx="907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rgbClr val="C60A26"/>
                </a:solidFill>
                <a:latin typeface="楷体_GB2312" pitchFamily="49" charset="-122"/>
                <a:ea typeface="楷体_GB2312" pitchFamily="49" charset="-122"/>
                <a:cs typeface="经典繁毛楷"/>
              </a:rPr>
              <a:t>让 党 课 活 起 来</a:t>
            </a:r>
          </a:p>
        </p:txBody>
      </p:sp>
      <p:sp>
        <p:nvSpPr>
          <p:cNvPr id="14339" name="文本框 5"/>
          <p:cNvSpPr txBox="1">
            <a:spLocks noChangeArrowheads="1"/>
          </p:cNvSpPr>
          <p:nvPr/>
        </p:nvSpPr>
        <p:spPr bwMode="auto">
          <a:xfrm>
            <a:off x="6408738" y="6048375"/>
            <a:ext cx="5480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《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思想教育不再困难</a:t>
            </a:r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》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第</a:t>
            </a:r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55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期</a:t>
            </a:r>
            <a:endParaRPr lang="en-US" altLang="zh-CN" sz="30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  <a:cs typeface="方正华隶简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组合 6"/>
          <p:cNvGrpSpPr>
            <a:grpSpLocks/>
          </p:cNvGrpSpPr>
          <p:nvPr/>
        </p:nvGrpSpPr>
        <p:grpSpPr bwMode="auto">
          <a:xfrm>
            <a:off x="3500438" y="2214563"/>
            <a:ext cx="9070975" cy="1660525"/>
            <a:chOff x="3755571" y="2106187"/>
            <a:chExt cx="9069978" cy="1660559"/>
          </a:xfrm>
        </p:grpSpPr>
        <p:sp>
          <p:nvSpPr>
            <p:cNvPr id="32771" name="文本框 4"/>
            <p:cNvSpPr txBox="1">
              <a:spLocks noChangeArrowheads="1"/>
            </p:cNvSpPr>
            <p:nvPr/>
          </p:nvSpPr>
          <p:spPr bwMode="auto">
            <a:xfrm>
              <a:off x="3755571" y="2106187"/>
              <a:ext cx="9069978" cy="131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8000">
                  <a:latin typeface="楷体_GB2312" pitchFamily="49" charset="-122"/>
                  <a:ea typeface="楷体_GB2312" pitchFamily="49" charset="-122"/>
                  <a:cs typeface="经典繁毛楷"/>
                </a:rPr>
                <a:t>谢谢观看！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50836" y="3430189"/>
              <a:ext cx="5479448" cy="336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endParaRPr lang="zh-CN" altLang="en-US" sz="1600">
                <a:solidFill>
                  <a:srgbClr val="222A35"/>
                </a:solidFill>
                <a:latin typeface="方正华隶简体"/>
                <a:ea typeface="方正华隶简体"/>
                <a:cs typeface="方正华隶简体"/>
              </a:endParaRPr>
            </a:p>
          </p:txBody>
        </p:sp>
      </p:grpSp>
      <p:sp>
        <p:nvSpPr>
          <p:cNvPr id="32774" name="文本框 5"/>
          <p:cNvSpPr txBox="1">
            <a:spLocks noChangeArrowheads="1"/>
          </p:cNvSpPr>
          <p:nvPr/>
        </p:nvSpPr>
        <p:spPr bwMode="auto">
          <a:xfrm>
            <a:off x="6408738" y="6048375"/>
            <a:ext cx="5480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《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思想教育不再困难</a:t>
            </a:r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》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第</a:t>
            </a:r>
            <a:r>
              <a:rPr lang="en-US" altLang="zh-CN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55</a:t>
            </a:r>
            <a:r>
              <a:rPr lang="zh-CN" altLang="en-US" sz="30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cs typeface="方正华隶简体"/>
              </a:rPr>
              <a:t>期</a:t>
            </a:r>
            <a:endParaRPr lang="en-US" altLang="zh-CN" sz="30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  <a:cs typeface="方正华隶简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流程图: 过程 10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6" name="文本框 14"/>
          <p:cNvSpPr txBox="1">
            <a:spLocks noChangeArrowheads="1"/>
          </p:cNvSpPr>
          <p:nvPr/>
        </p:nvSpPr>
        <p:spPr bwMode="auto">
          <a:xfrm>
            <a:off x="2357438" y="1939925"/>
            <a:ext cx="50514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/>
              <a:t>辅导员“引领型素能”中首要的就是“政治引领能力”。其中，做好党建引领，抓好学生党员骨干队伍建设最为重要。这便要求辅导员除了夯实自身理论基础之外，还需要探索科学的方式传道、授业、解惑于学生党员们。</a:t>
            </a:r>
            <a:r>
              <a:rPr lang="zh-CN" altLang="en-US"/>
              <a:t> </a:t>
            </a:r>
            <a:r>
              <a:rPr lang="en-US" altLang="zh-CN"/>
              <a:t>                                        </a:t>
            </a:r>
            <a:endParaRPr lang="zh-CN" altLang="en-US" sz="2800"/>
          </a:p>
        </p:txBody>
      </p:sp>
      <p:pic>
        <p:nvPicPr>
          <p:cNvPr id="1536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2187575"/>
            <a:ext cx="35353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/>
        </p:nvCxnSpPr>
        <p:spPr>
          <a:xfrm>
            <a:off x="2241550" y="2395538"/>
            <a:ext cx="22225" cy="2082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文本框 20"/>
          <p:cNvSpPr txBox="1">
            <a:spLocks noChangeArrowheads="1"/>
          </p:cNvSpPr>
          <p:nvPr/>
        </p:nvSpPr>
        <p:spPr bwMode="auto">
          <a:xfrm>
            <a:off x="1096963" y="2555875"/>
            <a:ext cx="9461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5000">
                <a:latin typeface="黑体" pitchFamily="2" charset="-122"/>
                <a:ea typeface="黑体" pitchFamily="2" charset="-122"/>
                <a:cs typeface="经典繁毛楷"/>
              </a:rPr>
              <a:t>前言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8" name="文本框 6"/>
          <p:cNvSpPr txBox="1">
            <a:spLocks noChangeArrowheads="1"/>
          </p:cNvSpPr>
          <p:nvPr/>
        </p:nvSpPr>
        <p:spPr bwMode="auto">
          <a:xfrm>
            <a:off x="1531938" y="2308225"/>
            <a:ext cx="9461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5000">
                <a:latin typeface="黑体" pitchFamily="2" charset="-122"/>
                <a:ea typeface="黑体" pitchFamily="2" charset="-122"/>
                <a:cs typeface="经典繁毛楷"/>
              </a:rPr>
              <a:t>目录</a:t>
            </a:r>
          </a:p>
        </p:txBody>
      </p:sp>
      <p:grpSp>
        <p:nvGrpSpPr>
          <p:cNvPr id="16389" name="组合 22"/>
          <p:cNvGrpSpPr>
            <a:grpSpLocks/>
          </p:cNvGrpSpPr>
          <p:nvPr/>
        </p:nvGrpSpPr>
        <p:grpSpPr bwMode="auto">
          <a:xfrm>
            <a:off x="3535363" y="1792288"/>
            <a:ext cx="5762625" cy="601662"/>
            <a:chOff x="3135086" y="1792010"/>
            <a:chExt cx="5762171" cy="601557"/>
          </a:xfrm>
        </p:grpSpPr>
        <p:sp>
          <p:nvSpPr>
            <p:cNvPr id="8" name="矩形 7"/>
            <p:cNvSpPr/>
            <p:nvPr/>
          </p:nvSpPr>
          <p:spPr>
            <a:xfrm>
              <a:off x="3135086" y="1792010"/>
              <a:ext cx="5762171" cy="565051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6399" name="组合 21"/>
            <p:cNvGrpSpPr>
              <a:grpSpLocks/>
            </p:cNvGrpSpPr>
            <p:nvPr/>
          </p:nvGrpSpPr>
          <p:grpSpPr bwMode="auto">
            <a:xfrm>
              <a:off x="3135086" y="1792010"/>
              <a:ext cx="5486400" cy="601557"/>
              <a:chOff x="3135086" y="1792010"/>
              <a:chExt cx="5486400" cy="60155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35086" y="1792010"/>
                <a:ext cx="144451" cy="565051"/>
              </a:xfrm>
              <a:prstGeom prst="rect">
                <a:avLst/>
              </a:prstGeom>
              <a:solidFill>
                <a:srgbClr val="EEBB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401" name="文本框 16"/>
              <p:cNvSpPr txBox="1">
                <a:spLocks noChangeArrowheads="1"/>
              </p:cNvSpPr>
              <p:nvPr/>
            </p:nvSpPr>
            <p:spPr bwMode="auto">
              <a:xfrm>
                <a:off x="3570027" y="1844388"/>
                <a:ext cx="5051027" cy="549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300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为什么做？</a:t>
                </a:r>
              </a:p>
            </p:txBody>
          </p:sp>
        </p:grpSp>
      </p:grpSp>
      <p:grpSp>
        <p:nvGrpSpPr>
          <p:cNvPr id="16390" name="组合 23"/>
          <p:cNvGrpSpPr>
            <a:grpSpLocks/>
          </p:cNvGrpSpPr>
          <p:nvPr/>
        </p:nvGrpSpPr>
        <p:grpSpPr bwMode="auto">
          <a:xfrm>
            <a:off x="3535363" y="2693988"/>
            <a:ext cx="5762625" cy="604837"/>
            <a:chOff x="3135085" y="2693602"/>
            <a:chExt cx="5762172" cy="605734"/>
          </a:xfrm>
        </p:grpSpPr>
        <p:sp>
          <p:nvSpPr>
            <p:cNvPr id="9" name="矩形 8"/>
            <p:cNvSpPr/>
            <p:nvPr/>
          </p:nvSpPr>
          <p:spPr>
            <a:xfrm>
              <a:off x="3135085" y="2693602"/>
              <a:ext cx="5762172" cy="564398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135085" y="2699961"/>
              <a:ext cx="144451" cy="564398"/>
            </a:xfrm>
            <a:prstGeom prst="rect">
              <a:avLst/>
            </a:prstGeom>
            <a:solidFill>
              <a:srgbClr val="EE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397" name="文本框 17"/>
            <p:cNvSpPr txBox="1">
              <a:spLocks noChangeArrowheads="1"/>
            </p:cNvSpPr>
            <p:nvPr/>
          </p:nvSpPr>
          <p:spPr bwMode="auto">
            <a:xfrm>
              <a:off x="3570026" y="2749246"/>
              <a:ext cx="5051028" cy="55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00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如何认识？</a:t>
              </a:r>
            </a:p>
          </p:txBody>
        </p:sp>
      </p:grpSp>
      <p:grpSp>
        <p:nvGrpSpPr>
          <p:cNvPr id="16391" name="组合 25"/>
          <p:cNvGrpSpPr>
            <a:grpSpLocks/>
          </p:cNvGrpSpPr>
          <p:nvPr/>
        </p:nvGrpSpPr>
        <p:grpSpPr bwMode="auto">
          <a:xfrm>
            <a:off x="3535363" y="3595688"/>
            <a:ext cx="5762625" cy="609600"/>
            <a:chOff x="3135084" y="3595194"/>
            <a:chExt cx="5762173" cy="609823"/>
          </a:xfrm>
        </p:grpSpPr>
        <p:sp>
          <p:nvSpPr>
            <p:cNvPr id="10" name="矩形 9"/>
            <p:cNvSpPr/>
            <p:nvPr/>
          </p:nvSpPr>
          <p:spPr>
            <a:xfrm>
              <a:off x="3135084" y="3595194"/>
              <a:ext cx="5762173" cy="565357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135084" y="3606310"/>
              <a:ext cx="144451" cy="565357"/>
            </a:xfrm>
            <a:prstGeom prst="rect">
              <a:avLst/>
            </a:prstGeom>
            <a:solidFill>
              <a:srgbClr val="EE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394" name="文本框 18"/>
            <p:cNvSpPr txBox="1">
              <a:spLocks noChangeArrowheads="1"/>
            </p:cNvSpPr>
            <p:nvPr/>
          </p:nvSpPr>
          <p:spPr bwMode="auto">
            <a:xfrm>
              <a:off x="3570025" y="3655541"/>
              <a:ext cx="5051029" cy="549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00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  <a:cs typeface="汉仪长宋简"/>
                </a:rPr>
                <a:t>怎 么 做？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文本框 6"/>
          <p:cNvSpPr txBox="1">
            <a:spLocks noChangeArrowheads="1"/>
          </p:cNvSpPr>
          <p:nvPr/>
        </p:nvSpPr>
        <p:spPr bwMode="auto">
          <a:xfrm>
            <a:off x="798513" y="677863"/>
            <a:ext cx="4397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汉仪长宋简"/>
                <a:ea typeface="汉仪长宋简"/>
                <a:cs typeface="汉仪长宋简"/>
              </a:rPr>
              <a:t>为什么做？</a:t>
            </a:r>
          </a:p>
        </p:txBody>
      </p:sp>
      <p:grpSp>
        <p:nvGrpSpPr>
          <p:cNvPr id="17413" name="组合 9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8" name="矩形 7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414" name="Text Box 27"/>
          <p:cNvSpPr txBox="1">
            <a:spLocks noChangeArrowheads="1"/>
          </p:cNvSpPr>
          <p:nvPr/>
        </p:nvSpPr>
        <p:spPr bwMode="auto">
          <a:xfrm>
            <a:off x="1277938" y="1704975"/>
            <a:ext cx="107283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300" b="1">
                <a:latin typeface="楷体_GB2312" pitchFamily="49" charset="-122"/>
                <a:ea typeface="楷体_GB2312" pitchFamily="49" charset="-122"/>
              </a:rPr>
              <a:t>上党课是加强党员教育，提高党员素质最经常、最基本的办法，是我们党加强自身建设，保持党的先进性和纯洁性的重要方式，是基层党组织的一项重要制度。 </a:t>
            </a:r>
            <a:endParaRPr lang="en-US" altLang="zh-CN" sz="23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5" name="Text Box 28"/>
          <p:cNvSpPr txBox="1">
            <a:spLocks noChangeArrowheads="1"/>
          </p:cNvSpPr>
          <p:nvPr/>
        </p:nvSpPr>
        <p:spPr bwMode="auto">
          <a:xfrm>
            <a:off x="1271588" y="2787650"/>
            <a:ext cx="107283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300" b="1">
                <a:latin typeface="楷体_GB2312" pitchFamily="49" charset="-122"/>
                <a:ea typeface="楷体_GB2312" pitchFamily="49" charset="-122"/>
              </a:rPr>
              <a:t>党课是党员和入党积极分子的必修课，任何人要成为一名信仰坚定、思想成熟的党员，都要经过系统的党课教育，通过党课认识党、了解党、认同党，并最终成为愿意为党的事业奋斗终生的党员。</a:t>
            </a:r>
          </a:p>
          <a:p>
            <a:pPr>
              <a:spcBef>
                <a:spcPct val="50000"/>
              </a:spcBef>
            </a:pPr>
            <a:r>
              <a:rPr lang="en-US" altLang="zh-CN" sz="23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300" b="1">
                <a:latin typeface="楷体_GB2312" pitchFamily="49" charset="-122"/>
                <a:ea typeface="楷体_GB2312" pitchFamily="49" charset="-122"/>
              </a:rPr>
              <a:t>高校是党争取青年、赢得青年的主战场，能否源源不断地培养和造就合格建设者和可靠接班人，关系到党的事业兴衰，关系到国家和民族的前途命运，因此抓好高校党课教育显得尤为重要。 </a:t>
            </a:r>
            <a:endParaRPr lang="en-US" altLang="zh-CN" sz="23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4"/>
          <p:cNvGrpSpPr>
            <a:grpSpLocks/>
          </p:cNvGrpSpPr>
          <p:nvPr/>
        </p:nvGrpSpPr>
        <p:grpSpPr bwMode="auto">
          <a:xfrm>
            <a:off x="5278438" y="2960688"/>
            <a:ext cx="3516312" cy="3473450"/>
            <a:chOff x="3783340" y="964872"/>
            <a:chExt cx="2951925" cy="2741141"/>
          </a:xfrm>
        </p:grpSpPr>
        <p:grpSp>
          <p:nvGrpSpPr>
            <p:cNvPr id="18457" name="组合 6"/>
            <p:cNvGrpSpPr>
              <a:grpSpLocks/>
            </p:cNvGrpSpPr>
            <p:nvPr/>
          </p:nvGrpSpPr>
          <p:grpSpPr bwMode="auto">
            <a:xfrm rot="373283">
              <a:off x="3808809" y="964872"/>
              <a:ext cx="2782141" cy="1997453"/>
              <a:chOff x="2649668" y="1093496"/>
              <a:chExt cx="4704091" cy="3337161"/>
            </a:xfrm>
          </p:grpSpPr>
          <p:sp>
            <p:nvSpPr>
              <p:cNvPr id="15" name="下弧形箭头 1"/>
              <p:cNvSpPr/>
              <p:nvPr/>
            </p:nvSpPr>
            <p:spPr>
              <a:xfrm rot="20932722" flipH="1">
                <a:off x="3309562" y="1564196"/>
                <a:ext cx="4040253" cy="2863326"/>
              </a:xfrm>
              <a:custGeom>
                <a:avLst/>
                <a:gdLst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916888 w 2318271"/>
                  <a:gd name="connsiteY4" fmla="*/ 84760 h 1644098"/>
                  <a:gd name="connsiteX5" fmla="*/ 0 w 2318271"/>
                  <a:gd name="connsiteY5" fmla="*/ 1603387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916888 w 2318271"/>
                  <a:gd name="connsiteY10" fmla="*/ 84760 h 1644098"/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916888 w 2318271"/>
                  <a:gd name="connsiteY4" fmla="*/ 84760 h 1644098"/>
                  <a:gd name="connsiteX5" fmla="*/ 12742 w 2318271"/>
                  <a:gd name="connsiteY5" fmla="*/ 1639870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916888 w 2318271"/>
                  <a:gd name="connsiteY10" fmla="*/ 84760 h 16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8271" h="1644098">
                    <a:moveTo>
                      <a:pt x="1582804" y="1177"/>
                    </a:moveTo>
                    <a:lnTo>
                      <a:pt x="1570351" y="0"/>
                    </a:lnTo>
                    <a:lnTo>
                      <a:pt x="1569015" y="1177"/>
                    </a:lnTo>
                    <a:lnTo>
                      <a:pt x="1582804" y="1177"/>
                    </a:lnTo>
                    <a:close/>
                    <a:moveTo>
                      <a:pt x="1916888" y="84760"/>
                    </a:moveTo>
                    <a:cubicBezTo>
                      <a:pt x="1678018" y="897655"/>
                      <a:pt x="890264" y="1497916"/>
                      <a:pt x="12742" y="1639870"/>
                    </a:cubicBezTo>
                    <a:lnTo>
                      <a:pt x="0" y="1644098"/>
                    </a:lnTo>
                    <a:lnTo>
                      <a:pt x="136910" y="1644098"/>
                    </a:lnTo>
                    <a:cubicBezTo>
                      <a:pt x="128470" y="1644098"/>
                      <a:pt x="120042" y="1644056"/>
                      <a:pt x="111634" y="1642896"/>
                    </a:cubicBezTo>
                    <a:cubicBezTo>
                      <a:pt x="1094352" y="1654795"/>
                      <a:pt x="1982224" y="1079419"/>
                      <a:pt x="2318271" y="209023"/>
                    </a:cubicBezTo>
                    <a:cubicBezTo>
                      <a:pt x="2155587" y="152859"/>
                      <a:pt x="2079572" y="140924"/>
                      <a:pt x="1916888" y="84760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等腰三角形 35"/>
              <p:cNvSpPr/>
              <p:nvPr/>
            </p:nvSpPr>
            <p:spPr>
              <a:xfrm rot="19789942">
                <a:off x="2645140" y="1268478"/>
                <a:ext cx="1291169" cy="1077933"/>
              </a:xfrm>
              <a:custGeom>
                <a:avLst/>
                <a:gdLst>
                  <a:gd name="connsiteX0" fmla="*/ 0 w 1878742"/>
                  <a:gd name="connsiteY0" fmla="*/ 1122274 h 1122274"/>
                  <a:gd name="connsiteX1" fmla="*/ 939371 w 1878742"/>
                  <a:gd name="connsiteY1" fmla="*/ 0 h 1122274"/>
                  <a:gd name="connsiteX2" fmla="*/ 1878742 w 1878742"/>
                  <a:gd name="connsiteY2" fmla="*/ 1122274 h 1122274"/>
                  <a:gd name="connsiteX3" fmla="*/ 0 w 1878742"/>
                  <a:gd name="connsiteY3" fmla="*/ 1122274 h 1122274"/>
                  <a:gd name="connsiteX0" fmla="*/ 0 w 1530850"/>
                  <a:gd name="connsiteY0" fmla="*/ 1122274 h 1122274"/>
                  <a:gd name="connsiteX1" fmla="*/ 939371 w 1530850"/>
                  <a:gd name="connsiteY1" fmla="*/ 0 h 1122274"/>
                  <a:gd name="connsiteX2" fmla="*/ 1530850 w 1530850"/>
                  <a:gd name="connsiteY2" fmla="*/ 1088989 h 1122274"/>
                  <a:gd name="connsiteX3" fmla="*/ 0 w 1530850"/>
                  <a:gd name="connsiteY3" fmla="*/ 1122274 h 1122274"/>
                  <a:gd name="connsiteX0" fmla="*/ 0 w 1291351"/>
                  <a:gd name="connsiteY0" fmla="*/ 1114589 h 1114589"/>
                  <a:gd name="connsiteX1" fmla="*/ 699872 w 1291351"/>
                  <a:gd name="connsiteY1" fmla="*/ 0 h 1114589"/>
                  <a:gd name="connsiteX2" fmla="*/ 1291351 w 1291351"/>
                  <a:gd name="connsiteY2" fmla="*/ 1088989 h 1114589"/>
                  <a:gd name="connsiteX3" fmla="*/ 0 w 1291351"/>
                  <a:gd name="connsiteY3" fmla="*/ 1114589 h 1114589"/>
                  <a:gd name="connsiteX0" fmla="*/ 0 w 1291351"/>
                  <a:gd name="connsiteY0" fmla="*/ 1088787 h 1088787"/>
                  <a:gd name="connsiteX1" fmla="*/ 567358 w 1291351"/>
                  <a:gd name="connsiteY1" fmla="*/ 0 h 1088787"/>
                  <a:gd name="connsiteX2" fmla="*/ 1291351 w 1291351"/>
                  <a:gd name="connsiteY2" fmla="*/ 1063187 h 1088787"/>
                  <a:gd name="connsiteX3" fmla="*/ 0 w 1291351"/>
                  <a:gd name="connsiteY3" fmla="*/ 1088787 h 1088787"/>
                  <a:gd name="connsiteX0" fmla="*/ 0 w 1291351"/>
                  <a:gd name="connsiteY0" fmla="*/ 1077428 h 1077428"/>
                  <a:gd name="connsiteX1" fmla="*/ 612170 w 1291351"/>
                  <a:gd name="connsiteY1" fmla="*/ 0 h 1077428"/>
                  <a:gd name="connsiteX2" fmla="*/ 1291351 w 1291351"/>
                  <a:gd name="connsiteY2" fmla="*/ 1051828 h 1077428"/>
                  <a:gd name="connsiteX3" fmla="*/ 0 w 1291351"/>
                  <a:gd name="connsiteY3" fmla="*/ 1077428 h 107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1351" h="1077428">
                    <a:moveTo>
                      <a:pt x="0" y="1077428"/>
                    </a:moveTo>
                    <a:lnTo>
                      <a:pt x="612170" y="0"/>
                    </a:lnTo>
                    <a:lnTo>
                      <a:pt x="1291351" y="1051828"/>
                    </a:lnTo>
                    <a:lnTo>
                      <a:pt x="0" y="1077428"/>
                    </a:ln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椭圆 41"/>
              <p:cNvSpPr/>
              <p:nvPr/>
            </p:nvSpPr>
            <p:spPr>
              <a:xfrm>
                <a:off x="3926630" y="1090060"/>
                <a:ext cx="1115406" cy="839324"/>
              </a:xfrm>
              <a:custGeom>
                <a:avLst/>
                <a:gdLst/>
                <a:ahLst/>
                <a:cxnLst/>
                <a:rect l="l" t="t" r="r" b="b"/>
                <a:pathLst>
                  <a:path w="1114901" h="840422">
                    <a:moveTo>
                      <a:pt x="25942" y="0"/>
                    </a:moveTo>
                    <a:lnTo>
                      <a:pt x="1114901" y="554408"/>
                    </a:lnTo>
                    <a:lnTo>
                      <a:pt x="644552" y="840422"/>
                    </a:lnTo>
                    <a:cubicBezTo>
                      <a:pt x="336341" y="834261"/>
                      <a:pt x="78810" y="645946"/>
                      <a:pt x="3108" y="390599"/>
                    </a:cubicBezTo>
                    <a:lnTo>
                      <a:pt x="0" y="74543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8458" name="组合 7"/>
            <p:cNvGrpSpPr>
              <a:grpSpLocks/>
            </p:cNvGrpSpPr>
            <p:nvPr/>
          </p:nvGrpSpPr>
          <p:grpSpPr bwMode="auto">
            <a:xfrm>
              <a:off x="5167836" y="1418662"/>
              <a:ext cx="1567429" cy="1371073"/>
              <a:chOff x="5317107" y="1737460"/>
              <a:chExt cx="2454889" cy="2147360"/>
            </a:xfrm>
          </p:grpSpPr>
          <p:sp>
            <p:nvSpPr>
              <p:cNvPr id="12" name="下弧形箭头 1"/>
              <p:cNvSpPr/>
              <p:nvPr/>
            </p:nvSpPr>
            <p:spPr>
              <a:xfrm rot="415403" flipH="1">
                <a:off x="5465579" y="2241298"/>
                <a:ext cx="2306417" cy="1644267"/>
              </a:xfrm>
              <a:custGeom>
                <a:avLst/>
                <a:gdLst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830218 w 2318271"/>
                  <a:gd name="connsiteY4" fmla="*/ 40531 h 1644098"/>
                  <a:gd name="connsiteX5" fmla="*/ 14319 w 2318271"/>
                  <a:gd name="connsiteY5" fmla="*/ 1643505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830218 w 2318271"/>
                  <a:gd name="connsiteY10" fmla="*/ 40531 h 1644098"/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967459 w 2318271"/>
                  <a:gd name="connsiteY4" fmla="*/ 95576 h 1644098"/>
                  <a:gd name="connsiteX5" fmla="*/ 14319 w 2318271"/>
                  <a:gd name="connsiteY5" fmla="*/ 1643505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967459 w 2318271"/>
                  <a:gd name="connsiteY10" fmla="*/ 95576 h 1644098"/>
                  <a:gd name="connsiteX0" fmla="*/ 1582804 w 2306520"/>
                  <a:gd name="connsiteY0" fmla="*/ 1177 h 1644098"/>
                  <a:gd name="connsiteX1" fmla="*/ 1570351 w 2306520"/>
                  <a:gd name="connsiteY1" fmla="*/ 0 h 1644098"/>
                  <a:gd name="connsiteX2" fmla="*/ 1569015 w 2306520"/>
                  <a:gd name="connsiteY2" fmla="*/ 1177 h 1644098"/>
                  <a:gd name="connsiteX3" fmla="*/ 1582804 w 2306520"/>
                  <a:gd name="connsiteY3" fmla="*/ 1177 h 1644098"/>
                  <a:gd name="connsiteX4" fmla="*/ 1967459 w 2306520"/>
                  <a:gd name="connsiteY4" fmla="*/ 95576 h 1644098"/>
                  <a:gd name="connsiteX5" fmla="*/ 14319 w 2306520"/>
                  <a:gd name="connsiteY5" fmla="*/ 1643505 h 1644098"/>
                  <a:gd name="connsiteX6" fmla="*/ 0 w 2306520"/>
                  <a:gd name="connsiteY6" fmla="*/ 1644098 h 1644098"/>
                  <a:gd name="connsiteX7" fmla="*/ 136910 w 2306520"/>
                  <a:gd name="connsiteY7" fmla="*/ 1644098 h 1644098"/>
                  <a:gd name="connsiteX8" fmla="*/ 111634 w 2306520"/>
                  <a:gd name="connsiteY8" fmla="*/ 1642896 h 1644098"/>
                  <a:gd name="connsiteX9" fmla="*/ 2306520 w 2306520"/>
                  <a:gd name="connsiteY9" fmla="*/ 226786 h 1644098"/>
                  <a:gd name="connsiteX10" fmla="*/ 1967459 w 2306520"/>
                  <a:gd name="connsiteY10" fmla="*/ 95576 h 16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6520" h="1644098">
                    <a:moveTo>
                      <a:pt x="1582804" y="1177"/>
                    </a:moveTo>
                    <a:lnTo>
                      <a:pt x="1570351" y="0"/>
                    </a:lnTo>
                    <a:lnTo>
                      <a:pt x="1569015" y="1177"/>
                    </a:lnTo>
                    <a:lnTo>
                      <a:pt x="1582804" y="1177"/>
                    </a:lnTo>
                    <a:close/>
                    <a:moveTo>
                      <a:pt x="1967459" y="95576"/>
                    </a:moveTo>
                    <a:cubicBezTo>
                      <a:pt x="1728589" y="908471"/>
                      <a:pt x="891841" y="1501551"/>
                      <a:pt x="14319" y="1643505"/>
                    </a:cubicBezTo>
                    <a:lnTo>
                      <a:pt x="0" y="1644098"/>
                    </a:lnTo>
                    <a:lnTo>
                      <a:pt x="136910" y="1644098"/>
                    </a:lnTo>
                    <a:cubicBezTo>
                      <a:pt x="128470" y="1644098"/>
                      <a:pt x="120042" y="1644056"/>
                      <a:pt x="111634" y="1642896"/>
                    </a:cubicBezTo>
                    <a:cubicBezTo>
                      <a:pt x="1094352" y="1654795"/>
                      <a:pt x="1970473" y="1097182"/>
                      <a:pt x="2306520" y="226786"/>
                    </a:cubicBezTo>
                    <a:lnTo>
                      <a:pt x="1967459" y="95576"/>
                    </a:lnTo>
                    <a:close/>
                  </a:path>
                </a:pathLst>
              </a:custGeom>
              <a:solidFill>
                <a:srgbClr val="9A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等腰三角形 14"/>
              <p:cNvSpPr/>
              <p:nvPr/>
            </p:nvSpPr>
            <p:spPr>
              <a:xfrm rot="20872623">
                <a:off x="5317383" y="1737031"/>
                <a:ext cx="757675" cy="625920"/>
              </a:xfrm>
              <a:custGeom>
                <a:avLst/>
                <a:gdLst>
                  <a:gd name="connsiteX0" fmla="*/ 0 w 1077950"/>
                  <a:gd name="connsiteY0" fmla="*/ 643918 h 643918"/>
                  <a:gd name="connsiteX1" fmla="*/ 538975 w 1077950"/>
                  <a:gd name="connsiteY1" fmla="*/ 0 h 643918"/>
                  <a:gd name="connsiteX2" fmla="*/ 1077950 w 1077950"/>
                  <a:gd name="connsiteY2" fmla="*/ 643918 h 643918"/>
                  <a:gd name="connsiteX3" fmla="*/ 0 w 1077950"/>
                  <a:gd name="connsiteY3" fmla="*/ 643918 h 643918"/>
                  <a:gd name="connsiteX0" fmla="*/ 0 w 855759"/>
                  <a:gd name="connsiteY0" fmla="*/ 643918 h 643918"/>
                  <a:gd name="connsiteX1" fmla="*/ 538975 w 855759"/>
                  <a:gd name="connsiteY1" fmla="*/ 0 h 643918"/>
                  <a:gd name="connsiteX2" fmla="*/ 855759 w 855759"/>
                  <a:gd name="connsiteY2" fmla="*/ 635160 h 643918"/>
                  <a:gd name="connsiteX3" fmla="*/ 0 w 855759"/>
                  <a:gd name="connsiteY3" fmla="*/ 643918 h 643918"/>
                  <a:gd name="connsiteX0" fmla="*/ 0 w 761288"/>
                  <a:gd name="connsiteY0" fmla="*/ 634984 h 635160"/>
                  <a:gd name="connsiteX1" fmla="*/ 444504 w 761288"/>
                  <a:gd name="connsiteY1" fmla="*/ 0 h 635160"/>
                  <a:gd name="connsiteX2" fmla="*/ 761288 w 761288"/>
                  <a:gd name="connsiteY2" fmla="*/ 635160 h 635160"/>
                  <a:gd name="connsiteX3" fmla="*/ 0 w 761288"/>
                  <a:gd name="connsiteY3" fmla="*/ 634984 h 635160"/>
                  <a:gd name="connsiteX0" fmla="*/ 0 w 761288"/>
                  <a:gd name="connsiteY0" fmla="*/ 625704 h 625880"/>
                  <a:gd name="connsiteX1" fmla="*/ 374315 w 761288"/>
                  <a:gd name="connsiteY1" fmla="*/ 0 h 625880"/>
                  <a:gd name="connsiteX2" fmla="*/ 761288 w 761288"/>
                  <a:gd name="connsiteY2" fmla="*/ 625880 h 625880"/>
                  <a:gd name="connsiteX3" fmla="*/ 0 w 761288"/>
                  <a:gd name="connsiteY3" fmla="*/ 625704 h 625880"/>
                  <a:gd name="connsiteX0" fmla="*/ 0 w 764829"/>
                  <a:gd name="connsiteY0" fmla="*/ 625704 h 639630"/>
                  <a:gd name="connsiteX1" fmla="*/ 374315 w 764829"/>
                  <a:gd name="connsiteY1" fmla="*/ 0 h 639630"/>
                  <a:gd name="connsiteX2" fmla="*/ 764829 w 764829"/>
                  <a:gd name="connsiteY2" fmla="*/ 639630 h 639630"/>
                  <a:gd name="connsiteX3" fmla="*/ 0 w 764829"/>
                  <a:gd name="connsiteY3" fmla="*/ 625704 h 639630"/>
                  <a:gd name="connsiteX0" fmla="*/ 0 w 749536"/>
                  <a:gd name="connsiteY0" fmla="*/ 625704 h 625704"/>
                  <a:gd name="connsiteX1" fmla="*/ 374315 w 749536"/>
                  <a:gd name="connsiteY1" fmla="*/ 0 h 625704"/>
                  <a:gd name="connsiteX2" fmla="*/ 749536 w 749536"/>
                  <a:gd name="connsiteY2" fmla="*/ 620108 h 625704"/>
                  <a:gd name="connsiteX3" fmla="*/ 0 w 749536"/>
                  <a:gd name="connsiteY3" fmla="*/ 625704 h 625704"/>
                  <a:gd name="connsiteX0" fmla="*/ 0 w 755744"/>
                  <a:gd name="connsiteY0" fmla="*/ 625704 h 625704"/>
                  <a:gd name="connsiteX1" fmla="*/ 374315 w 755744"/>
                  <a:gd name="connsiteY1" fmla="*/ 0 h 625704"/>
                  <a:gd name="connsiteX2" fmla="*/ 755744 w 755744"/>
                  <a:gd name="connsiteY2" fmla="*/ 621442 h 625704"/>
                  <a:gd name="connsiteX3" fmla="*/ 0 w 755744"/>
                  <a:gd name="connsiteY3" fmla="*/ 625704 h 625704"/>
                  <a:gd name="connsiteX0" fmla="*/ 0 w 757572"/>
                  <a:gd name="connsiteY0" fmla="*/ 625704 h 625704"/>
                  <a:gd name="connsiteX1" fmla="*/ 374315 w 757572"/>
                  <a:gd name="connsiteY1" fmla="*/ 0 h 625704"/>
                  <a:gd name="connsiteX2" fmla="*/ 757572 w 757572"/>
                  <a:gd name="connsiteY2" fmla="*/ 624270 h 625704"/>
                  <a:gd name="connsiteX3" fmla="*/ 0 w 757572"/>
                  <a:gd name="connsiteY3" fmla="*/ 625704 h 62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572" h="625704">
                    <a:moveTo>
                      <a:pt x="0" y="625704"/>
                    </a:moveTo>
                    <a:lnTo>
                      <a:pt x="374315" y="0"/>
                    </a:lnTo>
                    <a:lnTo>
                      <a:pt x="757572" y="624270"/>
                    </a:lnTo>
                    <a:lnTo>
                      <a:pt x="0" y="625704"/>
                    </a:lnTo>
                    <a:close/>
                  </a:path>
                </a:pathLst>
              </a:custGeom>
              <a:solidFill>
                <a:srgbClr val="9A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8459" name="组合 8"/>
            <p:cNvGrpSpPr>
              <a:grpSpLocks/>
            </p:cNvGrpSpPr>
            <p:nvPr/>
          </p:nvGrpSpPr>
          <p:grpSpPr bwMode="auto">
            <a:xfrm rot="-1380000">
              <a:off x="3783340" y="1950882"/>
              <a:ext cx="2598151" cy="1755131"/>
              <a:chOff x="2649668" y="1272497"/>
              <a:chExt cx="4701297" cy="3175872"/>
            </a:xfrm>
          </p:grpSpPr>
          <p:sp>
            <p:nvSpPr>
              <p:cNvPr id="10" name="下弧形箭头 1"/>
              <p:cNvSpPr/>
              <p:nvPr/>
            </p:nvSpPr>
            <p:spPr>
              <a:xfrm rot="20932722" flipH="1">
                <a:off x="3306158" y="1581911"/>
                <a:ext cx="4044063" cy="2865395"/>
              </a:xfrm>
              <a:custGeom>
                <a:avLst/>
                <a:gdLst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916888 w 2318271"/>
                  <a:gd name="connsiteY4" fmla="*/ 84760 h 1644098"/>
                  <a:gd name="connsiteX5" fmla="*/ 0 w 2318271"/>
                  <a:gd name="connsiteY5" fmla="*/ 1603387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916888 w 2318271"/>
                  <a:gd name="connsiteY10" fmla="*/ 84760 h 1644098"/>
                  <a:gd name="connsiteX0" fmla="*/ 1582804 w 2318271"/>
                  <a:gd name="connsiteY0" fmla="*/ 1177 h 1644098"/>
                  <a:gd name="connsiteX1" fmla="*/ 1570351 w 2318271"/>
                  <a:gd name="connsiteY1" fmla="*/ 0 h 1644098"/>
                  <a:gd name="connsiteX2" fmla="*/ 1569015 w 2318271"/>
                  <a:gd name="connsiteY2" fmla="*/ 1177 h 1644098"/>
                  <a:gd name="connsiteX3" fmla="*/ 1582804 w 2318271"/>
                  <a:gd name="connsiteY3" fmla="*/ 1177 h 1644098"/>
                  <a:gd name="connsiteX4" fmla="*/ 1916888 w 2318271"/>
                  <a:gd name="connsiteY4" fmla="*/ 84760 h 1644098"/>
                  <a:gd name="connsiteX5" fmla="*/ 12742 w 2318271"/>
                  <a:gd name="connsiteY5" fmla="*/ 1639870 h 1644098"/>
                  <a:gd name="connsiteX6" fmla="*/ 0 w 2318271"/>
                  <a:gd name="connsiteY6" fmla="*/ 1644098 h 1644098"/>
                  <a:gd name="connsiteX7" fmla="*/ 136910 w 2318271"/>
                  <a:gd name="connsiteY7" fmla="*/ 1644098 h 1644098"/>
                  <a:gd name="connsiteX8" fmla="*/ 111634 w 2318271"/>
                  <a:gd name="connsiteY8" fmla="*/ 1642896 h 1644098"/>
                  <a:gd name="connsiteX9" fmla="*/ 2318271 w 2318271"/>
                  <a:gd name="connsiteY9" fmla="*/ 209023 h 1644098"/>
                  <a:gd name="connsiteX10" fmla="*/ 1916888 w 2318271"/>
                  <a:gd name="connsiteY10" fmla="*/ 84760 h 16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8271" h="1644098">
                    <a:moveTo>
                      <a:pt x="1582804" y="1177"/>
                    </a:moveTo>
                    <a:lnTo>
                      <a:pt x="1570351" y="0"/>
                    </a:lnTo>
                    <a:lnTo>
                      <a:pt x="1569015" y="1177"/>
                    </a:lnTo>
                    <a:lnTo>
                      <a:pt x="1582804" y="1177"/>
                    </a:lnTo>
                    <a:close/>
                    <a:moveTo>
                      <a:pt x="1916888" y="84760"/>
                    </a:moveTo>
                    <a:cubicBezTo>
                      <a:pt x="1678018" y="897655"/>
                      <a:pt x="890264" y="1497916"/>
                      <a:pt x="12742" y="1639870"/>
                    </a:cubicBezTo>
                    <a:lnTo>
                      <a:pt x="0" y="1644098"/>
                    </a:lnTo>
                    <a:lnTo>
                      <a:pt x="136910" y="1644098"/>
                    </a:lnTo>
                    <a:cubicBezTo>
                      <a:pt x="128470" y="1644098"/>
                      <a:pt x="120042" y="1644056"/>
                      <a:pt x="111634" y="1642896"/>
                    </a:cubicBezTo>
                    <a:cubicBezTo>
                      <a:pt x="1094352" y="1654795"/>
                      <a:pt x="1982224" y="1079419"/>
                      <a:pt x="2318271" y="209023"/>
                    </a:cubicBezTo>
                    <a:cubicBezTo>
                      <a:pt x="2155587" y="152859"/>
                      <a:pt x="2079572" y="140924"/>
                      <a:pt x="1916888" y="8476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等腰三角形 35"/>
              <p:cNvSpPr/>
              <p:nvPr/>
            </p:nvSpPr>
            <p:spPr>
              <a:xfrm rot="19789942">
                <a:off x="2645238" y="1271954"/>
                <a:ext cx="1292557" cy="1076789"/>
              </a:xfrm>
              <a:custGeom>
                <a:avLst/>
                <a:gdLst>
                  <a:gd name="connsiteX0" fmla="*/ 0 w 1878742"/>
                  <a:gd name="connsiteY0" fmla="*/ 1122274 h 1122274"/>
                  <a:gd name="connsiteX1" fmla="*/ 939371 w 1878742"/>
                  <a:gd name="connsiteY1" fmla="*/ 0 h 1122274"/>
                  <a:gd name="connsiteX2" fmla="*/ 1878742 w 1878742"/>
                  <a:gd name="connsiteY2" fmla="*/ 1122274 h 1122274"/>
                  <a:gd name="connsiteX3" fmla="*/ 0 w 1878742"/>
                  <a:gd name="connsiteY3" fmla="*/ 1122274 h 1122274"/>
                  <a:gd name="connsiteX0" fmla="*/ 0 w 1530850"/>
                  <a:gd name="connsiteY0" fmla="*/ 1122274 h 1122274"/>
                  <a:gd name="connsiteX1" fmla="*/ 939371 w 1530850"/>
                  <a:gd name="connsiteY1" fmla="*/ 0 h 1122274"/>
                  <a:gd name="connsiteX2" fmla="*/ 1530850 w 1530850"/>
                  <a:gd name="connsiteY2" fmla="*/ 1088989 h 1122274"/>
                  <a:gd name="connsiteX3" fmla="*/ 0 w 1530850"/>
                  <a:gd name="connsiteY3" fmla="*/ 1122274 h 1122274"/>
                  <a:gd name="connsiteX0" fmla="*/ 0 w 1291351"/>
                  <a:gd name="connsiteY0" fmla="*/ 1114589 h 1114589"/>
                  <a:gd name="connsiteX1" fmla="*/ 699872 w 1291351"/>
                  <a:gd name="connsiteY1" fmla="*/ 0 h 1114589"/>
                  <a:gd name="connsiteX2" fmla="*/ 1291351 w 1291351"/>
                  <a:gd name="connsiteY2" fmla="*/ 1088989 h 1114589"/>
                  <a:gd name="connsiteX3" fmla="*/ 0 w 1291351"/>
                  <a:gd name="connsiteY3" fmla="*/ 1114589 h 1114589"/>
                  <a:gd name="connsiteX0" fmla="*/ 0 w 1291351"/>
                  <a:gd name="connsiteY0" fmla="*/ 1088787 h 1088787"/>
                  <a:gd name="connsiteX1" fmla="*/ 567358 w 1291351"/>
                  <a:gd name="connsiteY1" fmla="*/ 0 h 1088787"/>
                  <a:gd name="connsiteX2" fmla="*/ 1291351 w 1291351"/>
                  <a:gd name="connsiteY2" fmla="*/ 1063187 h 1088787"/>
                  <a:gd name="connsiteX3" fmla="*/ 0 w 1291351"/>
                  <a:gd name="connsiteY3" fmla="*/ 1088787 h 1088787"/>
                  <a:gd name="connsiteX0" fmla="*/ 0 w 1291351"/>
                  <a:gd name="connsiteY0" fmla="*/ 1077428 h 1077428"/>
                  <a:gd name="connsiteX1" fmla="*/ 612170 w 1291351"/>
                  <a:gd name="connsiteY1" fmla="*/ 0 h 1077428"/>
                  <a:gd name="connsiteX2" fmla="*/ 1291351 w 1291351"/>
                  <a:gd name="connsiteY2" fmla="*/ 1051828 h 1077428"/>
                  <a:gd name="connsiteX3" fmla="*/ 0 w 1291351"/>
                  <a:gd name="connsiteY3" fmla="*/ 1077428 h 107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1351" h="1077428">
                    <a:moveTo>
                      <a:pt x="0" y="1077428"/>
                    </a:moveTo>
                    <a:lnTo>
                      <a:pt x="612170" y="0"/>
                    </a:lnTo>
                    <a:lnTo>
                      <a:pt x="1291351" y="1051828"/>
                    </a:lnTo>
                    <a:lnTo>
                      <a:pt x="0" y="1077428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18434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22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流程图: 过程 18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流程图: 过程 19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7" name="文本框 20"/>
          <p:cNvSpPr txBox="1">
            <a:spLocks noChangeArrowheads="1"/>
          </p:cNvSpPr>
          <p:nvPr/>
        </p:nvSpPr>
        <p:spPr bwMode="auto">
          <a:xfrm>
            <a:off x="798513" y="720725"/>
            <a:ext cx="4397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汉仪长宋简"/>
              </a:rPr>
              <a:t>如何认识？</a:t>
            </a:r>
          </a:p>
        </p:txBody>
      </p:sp>
      <p:grpSp>
        <p:nvGrpSpPr>
          <p:cNvPr id="18438" name="组合 21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23" name="矩形 22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439" name="组合 24"/>
          <p:cNvGrpSpPr>
            <a:grpSpLocks/>
          </p:cNvGrpSpPr>
          <p:nvPr/>
        </p:nvGrpSpPr>
        <p:grpSpPr bwMode="auto">
          <a:xfrm>
            <a:off x="3144838" y="1738313"/>
            <a:ext cx="715962" cy="523875"/>
            <a:chOff x="964219" y="1257127"/>
            <a:chExt cx="715214" cy="524256"/>
          </a:xfrm>
        </p:grpSpPr>
        <p:grpSp>
          <p:nvGrpSpPr>
            <p:cNvPr id="26" name="组合 25"/>
            <p:cNvGrpSpPr/>
            <p:nvPr/>
          </p:nvGrpSpPr>
          <p:grpSpPr>
            <a:xfrm>
              <a:off x="971600" y="1260802"/>
              <a:ext cx="257270" cy="379779"/>
              <a:chOff x="9324241" y="442539"/>
              <a:chExt cx="300038" cy="442913"/>
            </a:xfrm>
            <a:solidFill>
              <a:schemeClr val="bg2"/>
            </a:solidFill>
          </p:grpSpPr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9411554" y="837827"/>
                <a:ext cx="130175" cy="47625"/>
              </a:xfrm>
              <a:custGeom>
                <a:avLst/>
                <a:gdLst>
                  <a:gd name="T0" fmla="*/ 31 w 35"/>
                  <a:gd name="T1" fmla="*/ 0 h 13"/>
                  <a:gd name="T2" fmla="*/ 4 w 35"/>
                  <a:gd name="T3" fmla="*/ 0 h 13"/>
                  <a:gd name="T4" fmla="*/ 0 w 35"/>
                  <a:gd name="T5" fmla="*/ 3 h 13"/>
                  <a:gd name="T6" fmla="*/ 4 w 35"/>
                  <a:gd name="T7" fmla="*/ 7 h 13"/>
                  <a:gd name="T8" fmla="*/ 10 w 35"/>
                  <a:gd name="T9" fmla="*/ 7 h 13"/>
                  <a:gd name="T10" fmla="*/ 9 w 35"/>
                  <a:gd name="T11" fmla="*/ 8 h 13"/>
                  <a:gd name="T12" fmla="*/ 17 w 35"/>
                  <a:gd name="T13" fmla="*/ 13 h 13"/>
                  <a:gd name="T14" fmla="*/ 25 w 35"/>
                  <a:gd name="T15" fmla="*/ 8 h 13"/>
                  <a:gd name="T16" fmla="*/ 25 w 35"/>
                  <a:gd name="T17" fmla="*/ 7 h 13"/>
                  <a:gd name="T18" fmla="*/ 31 w 35"/>
                  <a:gd name="T19" fmla="*/ 7 h 13"/>
                  <a:gd name="T20" fmla="*/ 35 w 35"/>
                  <a:gd name="T21" fmla="*/ 3 h 13"/>
                  <a:gd name="T22" fmla="*/ 31 w 35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3">
                    <a:moveTo>
                      <a:pt x="3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9" y="11"/>
                      <a:pt x="13" y="13"/>
                      <a:pt x="17" y="13"/>
                    </a:cubicBezTo>
                    <a:cubicBezTo>
                      <a:pt x="22" y="13"/>
                      <a:pt x="25" y="11"/>
                      <a:pt x="25" y="8"/>
                    </a:cubicBezTo>
                    <a:cubicBezTo>
                      <a:pt x="25" y="8"/>
                      <a:pt x="25" y="7"/>
                      <a:pt x="25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5" y="6"/>
                      <a:pt x="35" y="3"/>
                    </a:cubicBezTo>
                    <a:cubicBezTo>
                      <a:pt x="35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9411554" y="807664"/>
                <a:ext cx="130175" cy="17463"/>
              </a:xfrm>
              <a:custGeom>
                <a:avLst/>
                <a:gdLst>
                  <a:gd name="T0" fmla="*/ 2 w 35"/>
                  <a:gd name="T1" fmla="*/ 5 h 5"/>
                  <a:gd name="T2" fmla="*/ 32 w 35"/>
                  <a:gd name="T3" fmla="*/ 5 h 5"/>
                  <a:gd name="T4" fmla="*/ 35 w 35"/>
                  <a:gd name="T5" fmla="*/ 2 h 5"/>
                  <a:gd name="T6" fmla="*/ 32 w 35"/>
                  <a:gd name="T7" fmla="*/ 0 h 5"/>
                  <a:gd name="T8" fmla="*/ 2 w 35"/>
                  <a:gd name="T9" fmla="*/ 0 h 5"/>
                  <a:gd name="T10" fmla="*/ 0 w 35"/>
                  <a:gd name="T11" fmla="*/ 2 h 5"/>
                  <a:gd name="T12" fmla="*/ 2 w 3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">
                    <a:moveTo>
                      <a:pt x="2" y="5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4" y="5"/>
                      <a:pt x="35" y="4"/>
                      <a:pt x="35" y="2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9359166" y="537789"/>
                <a:ext cx="234950" cy="254000"/>
              </a:xfrm>
              <a:custGeom>
                <a:avLst/>
                <a:gdLst>
                  <a:gd name="T0" fmla="*/ 31 w 63"/>
                  <a:gd name="T1" fmla="*/ 0 h 68"/>
                  <a:gd name="T2" fmla="*/ 0 w 63"/>
                  <a:gd name="T3" fmla="*/ 31 h 68"/>
                  <a:gd name="T4" fmla="*/ 14 w 63"/>
                  <a:gd name="T5" fmla="*/ 68 h 68"/>
                  <a:gd name="T6" fmla="*/ 28 w 63"/>
                  <a:gd name="T7" fmla="*/ 68 h 68"/>
                  <a:gd name="T8" fmla="*/ 28 w 63"/>
                  <a:gd name="T9" fmla="*/ 37 h 68"/>
                  <a:gd name="T10" fmla="*/ 19 w 63"/>
                  <a:gd name="T11" fmla="*/ 47 h 68"/>
                  <a:gd name="T12" fmla="*/ 19 w 63"/>
                  <a:gd name="T13" fmla="*/ 35 h 68"/>
                  <a:gd name="T14" fmla="*/ 32 w 63"/>
                  <a:gd name="T15" fmla="*/ 22 h 68"/>
                  <a:gd name="T16" fmla="*/ 46 w 63"/>
                  <a:gd name="T17" fmla="*/ 35 h 68"/>
                  <a:gd name="T18" fmla="*/ 46 w 63"/>
                  <a:gd name="T19" fmla="*/ 47 h 68"/>
                  <a:gd name="T20" fmla="*/ 36 w 63"/>
                  <a:gd name="T21" fmla="*/ 37 h 68"/>
                  <a:gd name="T22" fmla="*/ 36 w 63"/>
                  <a:gd name="T23" fmla="*/ 68 h 68"/>
                  <a:gd name="T24" fmla="*/ 50 w 63"/>
                  <a:gd name="T25" fmla="*/ 68 h 68"/>
                  <a:gd name="T26" fmla="*/ 63 w 63"/>
                  <a:gd name="T27" fmla="*/ 31 h 68"/>
                  <a:gd name="T28" fmla="*/ 31 w 63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68">
                    <a:moveTo>
                      <a:pt x="31" y="0"/>
                    </a:moveTo>
                    <a:cubicBezTo>
                      <a:pt x="14" y="0"/>
                      <a:pt x="0" y="13"/>
                      <a:pt x="0" y="31"/>
                    </a:cubicBezTo>
                    <a:cubicBezTo>
                      <a:pt x="0" y="45"/>
                      <a:pt x="14" y="54"/>
                      <a:pt x="14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0" y="53"/>
                      <a:pt x="63" y="45"/>
                      <a:pt x="63" y="31"/>
                    </a:cubicBezTo>
                    <a:cubicBezTo>
                      <a:pt x="63" y="13"/>
                      <a:pt x="49" y="0"/>
                      <a:pt x="31" y="0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9324241" y="488577"/>
                <a:ext cx="71438" cy="66675"/>
              </a:xfrm>
              <a:custGeom>
                <a:avLst/>
                <a:gdLst>
                  <a:gd name="T0" fmla="*/ 15 w 19"/>
                  <a:gd name="T1" fmla="*/ 18 h 18"/>
                  <a:gd name="T2" fmla="*/ 12 w 19"/>
                  <a:gd name="T3" fmla="*/ 17 h 18"/>
                  <a:gd name="T4" fmla="*/ 2 w 19"/>
                  <a:gd name="T5" fmla="*/ 7 h 18"/>
                  <a:gd name="T6" fmla="*/ 2 w 19"/>
                  <a:gd name="T7" fmla="*/ 1 h 18"/>
                  <a:gd name="T8" fmla="*/ 8 w 19"/>
                  <a:gd name="T9" fmla="*/ 1 h 18"/>
                  <a:gd name="T10" fmla="*/ 18 w 19"/>
                  <a:gd name="T11" fmla="*/ 11 h 18"/>
                  <a:gd name="T12" fmla="*/ 18 w 19"/>
                  <a:gd name="T13" fmla="*/ 17 h 18"/>
                  <a:gd name="T14" fmla="*/ 15 w 1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cubicBezTo>
                      <a:pt x="14" y="18"/>
                      <a:pt x="13" y="17"/>
                      <a:pt x="1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3"/>
                      <a:pt x="19" y="15"/>
                      <a:pt x="18" y="17"/>
                    </a:cubicBezTo>
                    <a:cubicBezTo>
                      <a:pt x="17" y="17"/>
                      <a:pt x="16" y="18"/>
                      <a:pt x="15" y="18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9557604" y="488577"/>
                <a:ext cx="66675" cy="66675"/>
              </a:xfrm>
              <a:custGeom>
                <a:avLst/>
                <a:gdLst>
                  <a:gd name="T0" fmla="*/ 4 w 18"/>
                  <a:gd name="T1" fmla="*/ 18 h 18"/>
                  <a:gd name="T2" fmla="*/ 1 w 18"/>
                  <a:gd name="T3" fmla="*/ 17 h 18"/>
                  <a:gd name="T4" fmla="*/ 1 w 18"/>
                  <a:gd name="T5" fmla="*/ 11 h 18"/>
                  <a:gd name="T6" fmla="*/ 11 w 18"/>
                  <a:gd name="T7" fmla="*/ 1 h 18"/>
                  <a:gd name="T8" fmla="*/ 17 w 18"/>
                  <a:gd name="T9" fmla="*/ 1 h 18"/>
                  <a:gd name="T10" fmla="*/ 17 w 18"/>
                  <a:gd name="T11" fmla="*/ 7 h 18"/>
                  <a:gd name="T12" fmla="*/ 7 w 18"/>
                  <a:gd name="T13" fmla="*/ 17 h 18"/>
                  <a:gd name="T14" fmla="*/ 4 w 1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8">
                    <a:moveTo>
                      <a:pt x="4" y="18"/>
                    </a:moveTo>
                    <a:cubicBezTo>
                      <a:pt x="3" y="18"/>
                      <a:pt x="2" y="18"/>
                      <a:pt x="1" y="17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3"/>
                      <a:pt x="18" y="6"/>
                      <a:pt x="17" y="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5" y="18"/>
                      <a:pt x="4" y="18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9459179" y="442539"/>
                <a:ext cx="30163" cy="79375"/>
              </a:xfrm>
              <a:custGeom>
                <a:avLst/>
                <a:gdLst>
                  <a:gd name="T0" fmla="*/ 4 w 8"/>
                  <a:gd name="T1" fmla="*/ 21 h 21"/>
                  <a:gd name="T2" fmla="*/ 0 w 8"/>
                  <a:gd name="T3" fmla="*/ 17 h 21"/>
                  <a:gd name="T4" fmla="*/ 0 w 8"/>
                  <a:gd name="T5" fmla="*/ 4 h 21"/>
                  <a:gd name="T6" fmla="*/ 4 w 8"/>
                  <a:gd name="T7" fmla="*/ 0 h 21"/>
                  <a:gd name="T8" fmla="*/ 8 w 8"/>
                  <a:gd name="T9" fmla="*/ 4 h 21"/>
                  <a:gd name="T10" fmla="*/ 8 w 8"/>
                  <a:gd name="T11" fmla="*/ 17 h 21"/>
                  <a:gd name="T12" fmla="*/ 4 w 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4" y="21"/>
                    </a:move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9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EEBB3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3" name="TextBox 104"/>
            <p:cNvSpPr txBox="1">
              <a:spLocks noChangeArrowheads="1"/>
            </p:cNvSpPr>
            <p:nvPr/>
          </p:nvSpPr>
          <p:spPr bwMode="auto">
            <a:xfrm>
              <a:off x="1346406" y="1265070"/>
              <a:ext cx="333027" cy="397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1332134" y="1277779"/>
              <a:ext cx="0" cy="34632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0" name="矩形 1"/>
          <p:cNvSpPr>
            <a:spLocks noChangeArrowheads="1"/>
          </p:cNvSpPr>
          <p:nvPr/>
        </p:nvSpPr>
        <p:spPr bwMode="auto">
          <a:xfrm>
            <a:off x="600075" y="2084388"/>
            <a:ext cx="49736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/>
              <a:t>“</a:t>
            </a:r>
            <a:r>
              <a:rPr lang="en-US" altLang="zh-CN"/>
              <a:t>90</a:t>
            </a:r>
            <a:r>
              <a:rPr lang="zh-CN" altLang="en-US"/>
              <a:t>后”大学生自我意识和独立思考能力较强，组织纪律意识较薄弱，传统限时限地、知识灌输型教学形式难以调动他们的学习兴趣，他们更</a:t>
            </a:r>
            <a:r>
              <a:rPr lang="zh-CN" altLang="en-US" b="1">
                <a:solidFill>
                  <a:srgbClr val="C60A26"/>
                </a:solidFill>
              </a:rPr>
              <a:t>渴望能够参与到教学过程中，进行交流互动</a:t>
            </a:r>
            <a:r>
              <a:rPr lang="zh-CN" altLang="en-US"/>
              <a:t>。 </a:t>
            </a:r>
          </a:p>
        </p:txBody>
      </p:sp>
      <p:sp>
        <p:nvSpPr>
          <p:cNvPr id="18441" name="矩形 1"/>
          <p:cNvSpPr>
            <a:spLocks noChangeArrowheads="1"/>
          </p:cNvSpPr>
          <p:nvPr/>
        </p:nvSpPr>
        <p:spPr bwMode="auto">
          <a:xfrm>
            <a:off x="703263" y="4283075"/>
            <a:ext cx="4597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/>
              <a:t>新媒体影响着“</a:t>
            </a:r>
            <a:r>
              <a:rPr lang="en-US" altLang="zh-CN"/>
              <a:t>90</a:t>
            </a:r>
            <a:r>
              <a:rPr lang="zh-CN" altLang="en-US"/>
              <a:t>后”大学生的学习方式和社交方式，他们习惯于通过网络获取信息和知识，</a:t>
            </a:r>
            <a:r>
              <a:rPr lang="zh-CN" altLang="en-US" b="1">
                <a:solidFill>
                  <a:srgbClr val="C60A26"/>
                </a:solidFill>
              </a:rPr>
              <a:t>习惯于借助</a:t>
            </a:r>
            <a:r>
              <a:rPr lang="en-US" altLang="zh-CN" b="1">
                <a:solidFill>
                  <a:srgbClr val="C60A26"/>
                </a:solidFill>
              </a:rPr>
              <a:t>QQ</a:t>
            </a:r>
            <a:r>
              <a:rPr lang="zh-CN" altLang="en-US" b="1">
                <a:solidFill>
                  <a:srgbClr val="C60A26"/>
                </a:solidFill>
              </a:rPr>
              <a:t>、微博、微信等进行交流</a:t>
            </a:r>
            <a:r>
              <a:rPr lang="zh-CN" altLang="en-US"/>
              <a:t>，党课也需要积极利用新媒体，才能更贴近“</a:t>
            </a:r>
            <a:r>
              <a:rPr lang="en-US" altLang="zh-CN"/>
              <a:t>90</a:t>
            </a:r>
            <a:r>
              <a:rPr lang="zh-CN" altLang="en-US"/>
              <a:t>后”大学生。 </a:t>
            </a:r>
          </a:p>
        </p:txBody>
      </p:sp>
      <p:sp>
        <p:nvSpPr>
          <p:cNvPr id="18442" name="矩形 1"/>
          <p:cNvSpPr>
            <a:spLocks noChangeArrowheads="1"/>
          </p:cNvSpPr>
          <p:nvPr/>
        </p:nvSpPr>
        <p:spPr bwMode="auto">
          <a:xfrm>
            <a:off x="7048500" y="1914525"/>
            <a:ext cx="5143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/>
              <a:t>在信息化时代，“</a:t>
            </a:r>
            <a:r>
              <a:rPr lang="en-US" altLang="zh-CN"/>
              <a:t>90</a:t>
            </a:r>
            <a:r>
              <a:rPr lang="zh-CN" altLang="en-US"/>
              <a:t>后”大学生受到各种信息、思想、观念的冲击，传统的知识与理论无法完全吸引他们的注意力，应该</a:t>
            </a:r>
            <a:r>
              <a:rPr lang="zh-CN" altLang="en-US" b="1">
                <a:solidFill>
                  <a:srgbClr val="C60A26"/>
                </a:solidFill>
              </a:rPr>
              <a:t>结合“</a:t>
            </a:r>
            <a:r>
              <a:rPr lang="en-US" altLang="zh-CN" b="1">
                <a:solidFill>
                  <a:srgbClr val="C60A26"/>
                </a:solidFill>
              </a:rPr>
              <a:t>90</a:t>
            </a:r>
            <a:r>
              <a:rPr lang="zh-CN" altLang="en-US" b="1">
                <a:solidFill>
                  <a:srgbClr val="C60A26"/>
                </a:solidFill>
              </a:rPr>
              <a:t>后”大学生关心的热点问题开展更深入的探讨</a:t>
            </a:r>
            <a:r>
              <a:rPr lang="zh-CN" altLang="en-US"/>
              <a:t>。 </a:t>
            </a:r>
          </a:p>
        </p:txBody>
      </p:sp>
      <p:grpSp>
        <p:nvGrpSpPr>
          <p:cNvPr id="18443" name="组合 37"/>
          <p:cNvGrpSpPr>
            <a:grpSpLocks/>
          </p:cNvGrpSpPr>
          <p:nvPr/>
        </p:nvGrpSpPr>
        <p:grpSpPr bwMode="auto">
          <a:xfrm>
            <a:off x="7456488" y="1730375"/>
            <a:ext cx="839787" cy="396875"/>
            <a:chOff x="6187539" y="1263414"/>
            <a:chExt cx="840517" cy="396935"/>
          </a:xfrm>
        </p:grpSpPr>
        <p:grpSp>
          <p:nvGrpSpPr>
            <p:cNvPr id="39" name="组合 38"/>
            <p:cNvGrpSpPr/>
            <p:nvPr/>
          </p:nvGrpSpPr>
          <p:grpSpPr>
            <a:xfrm>
              <a:off x="6194276" y="1294943"/>
              <a:ext cx="398837" cy="306274"/>
              <a:chOff x="9136916" y="1650627"/>
              <a:chExt cx="465138" cy="357188"/>
            </a:xfrm>
            <a:solidFill>
              <a:schemeClr val="accent2"/>
            </a:solidFill>
          </p:grpSpPr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9348054" y="1718889"/>
                <a:ext cx="100013" cy="153988"/>
              </a:xfrm>
              <a:custGeom>
                <a:avLst/>
                <a:gdLst>
                  <a:gd name="T0" fmla="*/ 21 w 27"/>
                  <a:gd name="T1" fmla="*/ 19 h 41"/>
                  <a:gd name="T2" fmla="*/ 18 w 27"/>
                  <a:gd name="T3" fmla="*/ 18 h 41"/>
                  <a:gd name="T4" fmla="*/ 14 w 27"/>
                  <a:gd name="T5" fmla="*/ 17 h 41"/>
                  <a:gd name="T6" fmla="*/ 12 w 27"/>
                  <a:gd name="T7" fmla="*/ 17 h 41"/>
                  <a:gd name="T8" fmla="*/ 9 w 27"/>
                  <a:gd name="T9" fmla="*/ 16 h 41"/>
                  <a:gd name="T10" fmla="*/ 8 w 27"/>
                  <a:gd name="T11" fmla="*/ 15 h 41"/>
                  <a:gd name="T12" fmla="*/ 7 w 27"/>
                  <a:gd name="T13" fmla="*/ 13 h 41"/>
                  <a:gd name="T14" fmla="*/ 8 w 27"/>
                  <a:gd name="T15" fmla="*/ 12 h 41"/>
                  <a:gd name="T16" fmla="*/ 9 w 27"/>
                  <a:gd name="T17" fmla="*/ 10 h 41"/>
                  <a:gd name="T18" fmla="*/ 11 w 27"/>
                  <a:gd name="T19" fmla="*/ 10 h 41"/>
                  <a:gd name="T20" fmla="*/ 14 w 27"/>
                  <a:gd name="T21" fmla="*/ 10 h 41"/>
                  <a:gd name="T22" fmla="*/ 18 w 27"/>
                  <a:gd name="T23" fmla="*/ 10 h 41"/>
                  <a:gd name="T24" fmla="*/ 22 w 27"/>
                  <a:gd name="T25" fmla="*/ 11 h 41"/>
                  <a:gd name="T26" fmla="*/ 22 w 27"/>
                  <a:gd name="T27" fmla="*/ 11 h 41"/>
                  <a:gd name="T28" fmla="*/ 23 w 27"/>
                  <a:gd name="T29" fmla="*/ 12 h 41"/>
                  <a:gd name="T30" fmla="*/ 25 w 27"/>
                  <a:gd name="T31" fmla="*/ 11 h 41"/>
                  <a:gd name="T32" fmla="*/ 25 w 27"/>
                  <a:gd name="T33" fmla="*/ 10 h 41"/>
                  <a:gd name="T34" fmla="*/ 25 w 27"/>
                  <a:gd name="T35" fmla="*/ 8 h 41"/>
                  <a:gd name="T36" fmla="*/ 22 w 27"/>
                  <a:gd name="T37" fmla="*/ 6 h 41"/>
                  <a:gd name="T38" fmla="*/ 19 w 27"/>
                  <a:gd name="T39" fmla="*/ 5 h 41"/>
                  <a:gd name="T40" fmla="*/ 15 w 27"/>
                  <a:gd name="T41" fmla="*/ 5 h 41"/>
                  <a:gd name="T42" fmla="*/ 15 w 27"/>
                  <a:gd name="T43" fmla="*/ 2 h 41"/>
                  <a:gd name="T44" fmla="*/ 13 w 27"/>
                  <a:gd name="T45" fmla="*/ 0 h 41"/>
                  <a:gd name="T46" fmla="*/ 11 w 27"/>
                  <a:gd name="T47" fmla="*/ 2 h 41"/>
                  <a:gd name="T48" fmla="*/ 11 w 27"/>
                  <a:gd name="T49" fmla="*/ 5 h 41"/>
                  <a:gd name="T50" fmla="*/ 8 w 27"/>
                  <a:gd name="T51" fmla="*/ 5 h 41"/>
                  <a:gd name="T52" fmla="*/ 4 w 27"/>
                  <a:gd name="T53" fmla="*/ 7 h 41"/>
                  <a:gd name="T54" fmla="*/ 1 w 27"/>
                  <a:gd name="T55" fmla="*/ 10 h 41"/>
                  <a:gd name="T56" fmla="*/ 0 w 27"/>
                  <a:gd name="T57" fmla="*/ 13 h 41"/>
                  <a:gd name="T58" fmla="*/ 1 w 27"/>
                  <a:gd name="T59" fmla="*/ 17 h 41"/>
                  <a:gd name="T60" fmla="*/ 3 w 27"/>
                  <a:gd name="T61" fmla="*/ 19 h 41"/>
                  <a:gd name="T62" fmla="*/ 6 w 27"/>
                  <a:gd name="T63" fmla="*/ 21 h 41"/>
                  <a:gd name="T64" fmla="*/ 9 w 27"/>
                  <a:gd name="T65" fmla="*/ 22 h 41"/>
                  <a:gd name="T66" fmla="*/ 13 w 27"/>
                  <a:gd name="T67" fmla="*/ 23 h 41"/>
                  <a:gd name="T68" fmla="*/ 17 w 27"/>
                  <a:gd name="T69" fmla="*/ 24 h 41"/>
                  <a:gd name="T70" fmla="*/ 20 w 27"/>
                  <a:gd name="T71" fmla="*/ 25 h 41"/>
                  <a:gd name="T72" fmla="*/ 21 w 27"/>
                  <a:gd name="T73" fmla="*/ 27 h 41"/>
                  <a:gd name="T74" fmla="*/ 20 w 27"/>
                  <a:gd name="T75" fmla="*/ 29 h 41"/>
                  <a:gd name="T76" fmla="*/ 19 w 27"/>
                  <a:gd name="T77" fmla="*/ 31 h 41"/>
                  <a:gd name="T78" fmla="*/ 16 w 27"/>
                  <a:gd name="T79" fmla="*/ 32 h 41"/>
                  <a:gd name="T80" fmla="*/ 14 w 27"/>
                  <a:gd name="T81" fmla="*/ 32 h 41"/>
                  <a:gd name="T82" fmla="*/ 10 w 27"/>
                  <a:gd name="T83" fmla="*/ 32 h 41"/>
                  <a:gd name="T84" fmla="*/ 7 w 27"/>
                  <a:gd name="T85" fmla="*/ 31 h 41"/>
                  <a:gd name="T86" fmla="*/ 5 w 27"/>
                  <a:gd name="T87" fmla="*/ 30 h 41"/>
                  <a:gd name="T88" fmla="*/ 3 w 27"/>
                  <a:gd name="T89" fmla="*/ 29 h 41"/>
                  <a:gd name="T90" fmla="*/ 1 w 27"/>
                  <a:gd name="T91" fmla="*/ 30 h 41"/>
                  <a:gd name="T92" fmla="*/ 0 w 27"/>
                  <a:gd name="T93" fmla="*/ 31 h 41"/>
                  <a:gd name="T94" fmla="*/ 1 w 27"/>
                  <a:gd name="T95" fmla="*/ 33 h 41"/>
                  <a:gd name="T96" fmla="*/ 4 w 27"/>
                  <a:gd name="T97" fmla="*/ 35 h 41"/>
                  <a:gd name="T98" fmla="*/ 8 w 27"/>
                  <a:gd name="T99" fmla="*/ 36 h 41"/>
                  <a:gd name="T100" fmla="*/ 11 w 27"/>
                  <a:gd name="T101" fmla="*/ 37 h 41"/>
                  <a:gd name="T102" fmla="*/ 11 w 27"/>
                  <a:gd name="T103" fmla="*/ 39 h 41"/>
                  <a:gd name="T104" fmla="*/ 13 w 27"/>
                  <a:gd name="T105" fmla="*/ 41 h 41"/>
                  <a:gd name="T106" fmla="*/ 15 w 27"/>
                  <a:gd name="T107" fmla="*/ 39 h 41"/>
                  <a:gd name="T108" fmla="*/ 15 w 27"/>
                  <a:gd name="T109" fmla="*/ 37 h 41"/>
                  <a:gd name="T110" fmla="*/ 19 w 27"/>
                  <a:gd name="T111" fmla="*/ 36 h 41"/>
                  <a:gd name="T112" fmla="*/ 23 w 27"/>
                  <a:gd name="T113" fmla="*/ 34 h 41"/>
                  <a:gd name="T114" fmla="*/ 26 w 27"/>
                  <a:gd name="T115" fmla="*/ 31 h 41"/>
                  <a:gd name="T116" fmla="*/ 27 w 27"/>
                  <a:gd name="T117" fmla="*/ 27 h 41"/>
                  <a:gd name="T118" fmla="*/ 26 w 27"/>
                  <a:gd name="T119" fmla="*/ 22 h 41"/>
                  <a:gd name="T120" fmla="*/ 21 w 27"/>
                  <a:gd name="T12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41">
                    <a:moveTo>
                      <a:pt x="21" y="19"/>
                    </a:moveTo>
                    <a:cubicBezTo>
                      <a:pt x="20" y="19"/>
                      <a:pt x="19" y="19"/>
                      <a:pt x="18" y="18"/>
                    </a:cubicBezTo>
                    <a:cubicBezTo>
                      <a:pt x="17" y="18"/>
                      <a:pt x="16" y="18"/>
                      <a:pt x="14" y="17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1" y="17"/>
                      <a:pt x="10" y="16"/>
                      <a:pt x="9" y="16"/>
                    </a:cubicBezTo>
                    <a:cubicBezTo>
                      <a:pt x="9" y="16"/>
                      <a:pt x="8" y="15"/>
                      <a:pt x="8" y="15"/>
                    </a:cubicBezTo>
                    <a:cubicBezTo>
                      <a:pt x="7" y="14"/>
                      <a:pt x="7" y="14"/>
                      <a:pt x="7" y="13"/>
                    </a:cubicBezTo>
                    <a:cubicBezTo>
                      <a:pt x="7" y="13"/>
                      <a:pt x="7" y="12"/>
                      <a:pt x="8" y="12"/>
                    </a:cubicBezTo>
                    <a:cubicBezTo>
                      <a:pt x="8" y="11"/>
                      <a:pt x="9" y="11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2" y="10"/>
                      <a:pt x="13" y="10"/>
                      <a:pt x="14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20" y="10"/>
                      <a:pt x="21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4" y="12"/>
                      <a:pt x="24" y="11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4" y="7"/>
                      <a:pt x="23" y="7"/>
                      <a:pt x="22" y="6"/>
                    </a:cubicBezTo>
                    <a:cubicBezTo>
                      <a:pt x="21" y="6"/>
                      <a:pt x="20" y="5"/>
                      <a:pt x="19" y="5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7" y="6"/>
                      <a:pt x="5" y="6"/>
                      <a:pt x="4" y="7"/>
                    </a:cubicBezTo>
                    <a:cubicBezTo>
                      <a:pt x="3" y="8"/>
                      <a:pt x="2" y="9"/>
                      <a:pt x="1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2" y="18"/>
                      <a:pt x="2" y="18"/>
                      <a:pt x="3" y="19"/>
                    </a:cubicBezTo>
                    <a:cubicBezTo>
                      <a:pt x="4" y="20"/>
                      <a:pt x="4" y="20"/>
                      <a:pt x="6" y="21"/>
                    </a:cubicBezTo>
                    <a:cubicBezTo>
                      <a:pt x="7" y="21"/>
                      <a:pt x="8" y="21"/>
                      <a:pt x="9" y="22"/>
                    </a:cubicBezTo>
                    <a:cubicBezTo>
                      <a:pt x="10" y="22"/>
                      <a:pt x="11" y="22"/>
                      <a:pt x="13" y="23"/>
                    </a:cubicBezTo>
                    <a:cubicBezTo>
                      <a:pt x="14" y="23"/>
                      <a:pt x="15" y="23"/>
                      <a:pt x="17" y="24"/>
                    </a:cubicBezTo>
                    <a:cubicBezTo>
                      <a:pt x="18" y="24"/>
                      <a:pt x="19" y="25"/>
                      <a:pt x="20" y="25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1" y="28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9" y="31"/>
                    </a:cubicBezTo>
                    <a:cubicBezTo>
                      <a:pt x="18" y="31"/>
                      <a:pt x="17" y="32"/>
                      <a:pt x="16" y="32"/>
                    </a:cubicBezTo>
                    <a:cubicBezTo>
                      <a:pt x="16" y="32"/>
                      <a:pt x="15" y="32"/>
                      <a:pt x="14" y="32"/>
                    </a:cubicBezTo>
                    <a:cubicBezTo>
                      <a:pt x="13" y="32"/>
                      <a:pt x="11" y="32"/>
                      <a:pt x="10" y="32"/>
                    </a:cubicBezTo>
                    <a:cubicBezTo>
                      <a:pt x="9" y="31"/>
                      <a:pt x="8" y="31"/>
                      <a:pt x="7" y="31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4" y="29"/>
                      <a:pt x="3" y="29"/>
                      <a:pt x="3" y="29"/>
                    </a:cubicBezTo>
                    <a:cubicBezTo>
                      <a:pt x="2" y="29"/>
                      <a:pt x="2" y="29"/>
                      <a:pt x="1" y="30"/>
                    </a:cubicBezTo>
                    <a:cubicBezTo>
                      <a:pt x="1" y="30"/>
                      <a:pt x="0" y="31"/>
                      <a:pt x="0" y="31"/>
                    </a:cubicBezTo>
                    <a:cubicBezTo>
                      <a:pt x="0" y="32"/>
                      <a:pt x="1" y="33"/>
                      <a:pt x="1" y="33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5" y="36"/>
                      <a:pt x="7" y="36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0"/>
                      <a:pt x="12" y="41"/>
                      <a:pt x="13" y="41"/>
                    </a:cubicBezTo>
                    <a:cubicBezTo>
                      <a:pt x="14" y="41"/>
                      <a:pt x="15" y="40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8" y="36"/>
                      <a:pt x="19" y="36"/>
                    </a:cubicBezTo>
                    <a:cubicBezTo>
                      <a:pt x="21" y="36"/>
                      <a:pt x="22" y="35"/>
                      <a:pt x="23" y="34"/>
                    </a:cubicBezTo>
                    <a:cubicBezTo>
                      <a:pt x="25" y="33"/>
                      <a:pt x="26" y="32"/>
                      <a:pt x="26" y="31"/>
                    </a:cubicBezTo>
                    <a:cubicBezTo>
                      <a:pt x="27" y="30"/>
                      <a:pt x="27" y="28"/>
                      <a:pt x="27" y="27"/>
                    </a:cubicBezTo>
                    <a:cubicBezTo>
                      <a:pt x="27" y="25"/>
                      <a:pt x="27" y="23"/>
                      <a:pt x="26" y="22"/>
                    </a:cubicBezTo>
                    <a:cubicBezTo>
                      <a:pt x="25" y="21"/>
                      <a:pt x="23" y="20"/>
                      <a:pt x="21" y="19"/>
                    </a:cubicBezTo>
                    <a:close/>
                  </a:path>
                </a:pathLst>
              </a:custGeom>
              <a:solidFill>
                <a:srgbClr val="9A172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solidFill>
                    <a:srgbClr val="9A172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Freeform 7"/>
              <p:cNvSpPr>
                <a:spLocks noEditPoints="1"/>
              </p:cNvSpPr>
              <p:nvPr/>
            </p:nvSpPr>
            <p:spPr bwMode="auto">
              <a:xfrm>
                <a:off x="9136916" y="1650627"/>
                <a:ext cx="465138" cy="357188"/>
              </a:xfrm>
              <a:custGeom>
                <a:avLst/>
                <a:gdLst>
                  <a:gd name="T0" fmla="*/ 118 w 124"/>
                  <a:gd name="T1" fmla="*/ 38 h 95"/>
                  <a:gd name="T2" fmla="*/ 22 w 124"/>
                  <a:gd name="T3" fmla="*/ 38 h 95"/>
                  <a:gd name="T4" fmla="*/ 0 w 124"/>
                  <a:gd name="T5" fmla="*/ 71 h 95"/>
                  <a:gd name="T6" fmla="*/ 5 w 124"/>
                  <a:gd name="T7" fmla="*/ 84 h 95"/>
                  <a:gd name="T8" fmla="*/ 16 w 124"/>
                  <a:gd name="T9" fmla="*/ 92 h 95"/>
                  <a:gd name="T10" fmla="*/ 32 w 124"/>
                  <a:gd name="T11" fmla="*/ 95 h 95"/>
                  <a:gd name="T12" fmla="*/ 70 w 124"/>
                  <a:gd name="T13" fmla="*/ 75 h 95"/>
                  <a:gd name="T14" fmla="*/ 124 w 124"/>
                  <a:gd name="T15" fmla="*/ 79 h 95"/>
                  <a:gd name="T16" fmla="*/ 43 w 124"/>
                  <a:gd name="T17" fmla="*/ 79 h 95"/>
                  <a:gd name="T18" fmla="*/ 38 w 124"/>
                  <a:gd name="T19" fmla="*/ 84 h 95"/>
                  <a:gd name="T20" fmla="*/ 35 w 124"/>
                  <a:gd name="T21" fmla="*/ 86 h 95"/>
                  <a:gd name="T22" fmla="*/ 32 w 124"/>
                  <a:gd name="T23" fmla="*/ 86 h 95"/>
                  <a:gd name="T24" fmla="*/ 30 w 124"/>
                  <a:gd name="T25" fmla="*/ 85 h 95"/>
                  <a:gd name="T26" fmla="*/ 24 w 124"/>
                  <a:gd name="T27" fmla="*/ 83 h 95"/>
                  <a:gd name="T28" fmla="*/ 23 w 124"/>
                  <a:gd name="T29" fmla="*/ 80 h 95"/>
                  <a:gd name="T30" fmla="*/ 26 w 124"/>
                  <a:gd name="T31" fmla="*/ 79 h 95"/>
                  <a:gd name="T32" fmla="*/ 31 w 124"/>
                  <a:gd name="T33" fmla="*/ 81 h 95"/>
                  <a:gd name="T34" fmla="*/ 36 w 124"/>
                  <a:gd name="T35" fmla="*/ 80 h 95"/>
                  <a:gd name="T36" fmla="*/ 38 w 124"/>
                  <a:gd name="T37" fmla="*/ 78 h 95"/>
                  <a:gd name="T38" fmla="*/ 38 w 124"/>
                  <a:gd name="T39" fmla="*/ 75 h 95"/>
                  <a:gd name="T40" fmla="*/ 32 w 124"/>
                  <a:gd name="T41" fmla="*/ 73 h 95"/>
                  <a:gd name="T42" fmla="*/ 26 w 124"/>
                  <a:gd name="T43" fmla="*/ 72 h 95"/>
                  <a:gd name="T44" fmla="*/ 22 w 124"/>
                  <a:gd name="T45" fmla="*/ 69 h 95"/>
                  <a:gd name="T46" fmla="*/ 22 w 124"/>
                  <a:gd name="T47" fmla="*/ 64 h 95"/>
                  <a:gd name="T48" fmla="*/ 27 w 124"/>
                  <a:gd name="T49" fmla="*/ 60 h 95"/>
                  <a:gd name="T50" fmla="*/ 29 w 124"/>
                  <a:gd name="T51" fmla="*/ 57 h 95"/>
                  <a:gd name="T52" fmla="*/ 32 w 124"/>
                  <a:gd name="T53" fmla="*/ 57 h 95"/>
                  <a:gd name="T54" fmla="*/ 35 w 124"/>
                  <a:gd name="T55" fmla="*/ 59 h 95"/>
                  <a:gd name="T56" fmla="*/ 40 w 124"/>
                  <a:gd name="T57" fmla="*/ 61 h 95"/>
                  <a:gd name="T58" fmla="*/ 40 w 124"/>
                  <a:gd name="T59" fmla="*/ 63 h 95"/>
                  <a:gd name="T60" fmla="*/ 39 w 124"/>
                  <a:gd name="T61" fmla="*/ 64 h 95"/>
                  <a:gd name="T62" fmla="*/ 35 w 124"/>
                  <a:gd name="T63" fmla="*/ 63 h 95"/>
                  <a:gd name="T64" fmla="*/ 30 w 124"/>
                  <a:gd name="T65" fmla="*/ 63 h 95"/>
                  <a:gd name="T66" fmla="*/ 27 w 124"/>
                  <a:gd name="T67" fmla="*/ 65 h 95"/>
                  <a:gd name="T68" fmla="*/ 27 w 124"/>
                  <a:gd name="T69" fmla="*/ 67 h 95"/>
                  <a:gd name="T70" fmla="*/ 31 w 124"/>
                  <a:gd name="T71" fmla="*/ 69 h 95"/>
                  <a:gd name="T72" fmla="*/ 35 w 124"/>
                  <a:gd name="T73" fmla="*/ 69 h 95"/>
                  <a:gd name="T74" fmla="*/ 42 w 124"/>
                  <a:gd name="T75" fmla="*/ 72 h 95"/>
                  <a:gd name="T76" fmla="*/ 43 w 124"/>
                  <a:gd name="T77" fmla="*/ 79 h 95"/>
                  <a:gd name="T78" fmla="*/ 89 w 124"/>
                  <a:gd name="T79" fmla="*/ 64 h 95"/>
                  <a:gd name="T80" fmla="*/ 64 w 124"/>
                  <a:gd name="T81" fmla="*/ 67 h 95"/>
                  <a:gd name="T82" fmla="*/ 32 w 124"/>
                  <a:gd name="T83" fmla="*/ 47 h 95"/>
                  <a:gd name="T84" fmla="*/ 70 w 124"/>
                  <a:gd name="T85" fmla="*/ 8 h 95"/>
                  <a:gd name="T86" fmla="*/ 105 w 124"/>
                  <a:gd name="T87" fmla="*/ 52 h 95"/>
                  <a:gd name="T88" fmla="*/ 111 w 124"/>
                  <a:gd name="T89" fmla="*/ 6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" h="95">
                    <a:moveTo>
                      <a:pt x="113" y="55"/>
                    </a:moveTo>
                    <a:cubicBezTo>
                      <a:pt x="116" y="50"/>
                      <a:pt x="118" y="44"/>
                      <a:pt x="118" y="38"/>
                    </a:cubicBezTo>
                    <a:cubicBezTo>
                      <a:pt x="118" y="17"/>
                      <a:pt x="97" y="0"/>
                      <a:pt x="70" y="0"/>
                    </a:cubicBezTo>
                    <a:cubicBezTo>
                      <a:pt x="44" y="0"/>
                      <a:pt x="22" y="17"/>
                      <a:pt x="22" y="38"/>
                    </a:cubicBezTo>
                    <a:cubicBezTo>
                      <a:pt x="22" y="41"/>
                      <a:pt x="23" y="44"/>
                      <a:pt x="24" y="48"/>
                    </a:cubicBezTo>
                    <a:cubicBezTo>
                      <a:pt x="10" y="50"/>
                      <a:pt x="0" y="60"/>
                      <a:pt x="0" y="71"/>
                    </a:cubicBezTo>
                    <a:cubicBezTo>
                      <a:pt x="0" y="75"/>
                      <a:pt x="2" y="79"/>
                      <a:pt x="4" y="83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22" y="94"/>
                      <a:pt x="27" y="95"/>
                      <a:pt x="32" y="95"/>
                    </a:cubicBezTo>
                    <a:cubicBezTo>
                      <a:pt x="48" y="95"/>
                      <a:pt x="61" y="86"/>
                      <a:pt x="64" y="75"/>
                    </a:cubicBezTo>
                    <a:cubicBezTo>
                      <a:pt x="66" y="75"/>
                      <a:pt x="68" y="75"/>
                      <a:pt x="70" y="75"/>
                    </a:cubicBezTo>
                    <a:cubicBezTo>
                      <a:pt x="78" y="75"/>
                      <a:pt x="84" y="74"/>
                      <a:pt x="91" y="72"/>
                    </a:cubicBezTo>
                    <a:cubicBezTo>
                      <a:pt x="124" y="79"/>
                      <a:pt x="124" y="79"/>
                      <a:pt x="124" y="79"/>
                    </a:cubicBezTo>
                    <a:lnTo>
                      <a:pt x="113" y="55"/>
                    </a:lnTo>
                    <a:close/>
                    <a:moveTo>
                      <a:pt x="43" y="79"/>
                    </a:moveTo>
                    <a:cubicBezTo>
                      <a:pt x="43" y="80"/>
                      <a:pt x="42" y="81"/>
                      <a:pt x="41" y="82"/>
                    </a:cubicBezTo>
                    <a:cubicBezTo>
                      <a:pt x="40" y="82"/>
                      <a:pt x="39" y="83"/>
                      <a:pt x="38" y="84"/>
                    </a:cubicBezTo>
                    <a:cubicBezTo>
                      <a:pt x="37" y="84"/>
                      <a:pt x="36" y="84"/>
                      <a:pt x="35" y="84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7"/>
                      <a:pt x="35" y="88"/>
                      <a:pt x="34" y="88"/>
                    </a:cubicBezTo>
                    <a:cubicBezTo>
                      <a:pt x="33" y="88"/>
                      <a:pt x="32" y="87"/>
                      <a:pt x="32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0" y="85"/>
                      <a:pt x="30" y="85"/>
                    </a:cubicBezTo>
                    <a:cubicBezTo>
                      <a:pt x="28" y="84"/>
                      <a:pt x="27" y="84"/>
                      <a:pt x="26" y="84"/>
                    </a:cubicBezTo>
                    <a:cubicBezTo>
                      <a:pt x="25" y="84"/>
                      <a:pt x="24" y="83"/>
                      <a:pt x="24" y="83"/>
                    </a:cubicBezTo>
                    <a:cubicBezTo>
                      <a:pt x="23" y="82"/>
                      <a:pt x="23" y="82"/>
                      <a:pt x="23" y="81"/>
                    </a:cubicBezTo>
                    <a:cubicBezTo>
                      <a:pt x="23" y="81"/>
                      <a:pt x="23" y="80"/>
                      <a:pt x="23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6" y="79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29" y="80"/>
                      <a:pt x="30" y="80"/>
                      <a:pt x="31" y="81"/>
                    </a:cubicBezTo>
                    <a:cubicBezTo>
                      <a:pt x="32" y="81"/>
                      <a:pt x="33" y="81"/>
                      <a:pt x="34" y="81"/>
                    </a:cubicBezTo>
                    <a:cubicBezTo>
                      <a:pt x="34" y="81"/>
                      <a:pt x="35" y="80"/>
                      <a:pt x="36" y="80"/>
                    </a:cubicBezTo>
                    <a:cubicBezTo>
                      <a:pt x="36" y="80"/>
                      <a:pt x="37" y="80"/>
                      <a:pt x="37" y="79"/>
                    </a:cubicBezTo>
                    <a:cubicBezTo>
                      <a:pt x="38" y="79"/>
                      <a:pt x="38" y="79"/>
                      <a:pt x="38" y="78"/>
                    </a:cubicBezTo>
                    <a:cubicBezTo>
                      <a:pt x="38" y="78"/>
                      <a:pt x="39" y="77"/>
                      <a:pt x="38" y="76"/>
                    </a:cubicBezTo>
                    <a:cubicBezTo>
                      <a:pt x="38" y="76"/>
                      <a:pt x="38" y="75"/>
                      <a:pt x="38" y="75"/>
                    </a:cubicBezTo>
                    <a:cubicBezTo>
                      <a:pt x="37" y="74"/>
                      <a:pt x="36" y="74"/>
                      <a:pt x="35" y="74"/>
                    </a:cubicBezTo>
                    <a:cubicBezTo>
                      <a:pt x="34" y="74"/>
                      <a:pt x="33" y="73"/>
                      <a:pt x="32" y="73"/>
                    </a:cubicBezTo>
                    <a:cubicBezTo>
                      <a:pt x="31" y="73"/>
                      <a:pt x="30" y="73"/>
                      <a:pt x="29" y="73"/>
                    </a:cubicBezTo>
                    <a:cubicBezTo>
                      <a:pt x="28" y="73"/>
                      <a:pt x="27" y="72"/>
                      <a:pt x="26" y="72"/>
                    </a:cubicBezTo>
                    <a:cubicBezTo>
                      <a:pt x="25" y="72"/>
                      <a:pt x="24" y="72"/>
                      <a:pt x="24" y="71"/>
                    </a:cubicBezTo>
                    <a:cubicBezTo>
                      <a:pt x="23" y="71"/>
                      <a:pt x="23" y="70"/>
                      <a:pt x="22" y="69"/>
                    </a:cubicBezTo>
                    <a:cubicBezTo>
                      <a:pt x="22" y="69"/>
                      <a:pt x="22" y="68"/>
                      <a:pt x="21" y="67"/>
                    </a:cubicBezTo>
                    <a:cubicBezTo>
                      <a:pt x="21" y="66"/>
                      <a:pt x="21" y="65"/>
                      <a:pt x="22" y="64"/>
                    </a:cubicBezTo>
                    <a:cubicBezTo>
                      <a:pt x="22" y="63"/>
                      <a:pt x="23" y="62"/>
                      <a:pt x="24" y="61"/>
                    </a:cubicBezTo>
                    <a:cubicBezTo>
                      <a:pt x="25" y="61"/>
                      <a:pt x="26" y="60"/>
                      <a:pt x="27" y="60"/>
                    </a:cubicBezTo>
                    <a:cubicBezTo>
                      <a:pt x="28" y="60"/>
                      <a:pt x="29" y="59"/>
                      <a:pt x="29" y="59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6"/>
                      <a:pt x="30" y="55"/>
                      <a:pt x="31" y="55"/>
                    </a:cubicBezTo>
                    <a:cubicBezTo>
                      <a:pt x="31" y="55"/>
                      <a:pt x="32" y="56"/>
                      <a:pt x="32" y="57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3" y="59"/>
                      <a:pt x="34" y="59"/>
                      <a:pt x="35" y="59"/>
                    </a:cubicBezTo>
                    <a:cubicBezTo>
                      <a:pt x="36" y="59"/>
                      <a:pt x="38" y="59"/>
                      <a:pt x="38" y="60"/>
                    </a:cubicBezTo>
                    <a:cubicBezTo>
                      <a:pt x="39" y="60"/>
                      <a:pt x="40" y="60"/>
                      <a:pt x="40" y="61"/>
                    </a:cubicBezTo>
                    <a:cubicBezTo>
                      <a:pt x="41" y="61"/>
                      <a:pt x="41" y="62"/>
                      <a:pt x="41" y="62"/>
                    </a:cubicBezTo>
                    <a:cubicBezTo>
                      <a:pt x="41" y="63"/>
                      <a:pt x="41" y="63"/>
                      <a:pt x="40" y="63"/>
                    </a:cubicBezTo>
                    <a:cubicBezTo>
                      <a:pt x="40" y="63"/>
                      <a:pt x="40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7" y="63"/>
                      <a:pt x="36" y="63"/>
                      <a:pt x="35" y="63"/>
                    </a:cubicBezTo>
                    <a:cubicBezTo>
                      <a:pt x="34" y="63"/>
                      <a:pt x="33" y="63"/>
                      <a:pt x="32" y="63"/>
                    </a:cubicBezTo>
                    <a:cubicBezTo>
                      <a:pt x="31" y="63"/>
                      <a:pt x="30" y="63"/>
                      <a:pt x="30" y="63"/>
                    </a:cubicBezTo>
                    <a:cubicBezTo>
                      <a:pt x="29" y="63"/>
                      <a:pt x="28" y="64"/>
                      <a:pt x="28" y="64"/>
                    </a:cubicBezTo>
                    <a:cubicBezTo>
                      <a:pt x="28" y="64"/>
                      <a:pt x="27" y="65"/>
                      <a:pt x="27" y="65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9" y="68"/>
                    </a:cubicBezTo>
                    <a:cubicBezTo>
                      <a:pt x="29" y="68"/>
                      <a:pt x="30" y="69"/>
                      <a:pt x="31" y="69"/>
                    </a:cubicBezTo>
                    <a:cubicBezTo>
                      <a:pt x="31" y="69"/>
                      <a:pt x="32" y="69"/>
                      <a:pt x="33" y="69"/>
                    </a:cubicBezTo>
                    <a:cubicBezTo>
                      <a:pt x="34" y="69"/>
                      <a:pt x="35" y="69"/>
                      <a:pt x="35" y="69"/>
                    </a:cubicBezTo>
                    <a:cubicBezTo>
                      <a:pt x="36" y="70"/>
                      <a:pt x="37" y="70"/>
                      <a:pt x="38" y="70"/>
                    </a:cubicBezTo>
                    <a:cubicBezTo>
                      <a:pt x="40" y="70"/>
                      <a:pt x="41" y="71"/>
                      <a:pt x="42" y="72"/>
                    </a:cubicBezTo>
                    <a:cubicBezTo>
                      <a:pt x="43" y="73"/>
                      <a:pt x="44" y="74"/>
                      <a:pt x="44" y="75"/>
                    </a:cubicBezTo>
                    <a:cubicBezTo>
                      <a:pt x="44" y="77"/>
                      <a:pt x="44" y="78"/>
                      <a:pt x="43" y="79"/>
                    </a:cubicBezTo>
                    <a:close/>
                    <a:moveTo>
                      <a:pt x="90" y="64"/>
                    </a:moveTo>
                    <a:cubicBezTo>
                      <a:pt x="89" y="64"/>
                      <a:pt x="89" y="64"/>
                      <a:pt x="89" y="64"/>
                    </a:cubicBezTo>
                    <a:cubicBezTo>
                      <a:pt x="83" y="66"/>
                      <a:pt x="77" y="68"/>
                      <a:pt x="70" y="68"/>
                    </a:cubicBezTo>
                    <a:cubicBezTo>
                      <a:pt x="68" y="68"/>
                      <a:pt x="66" y="68"/>
                      <a:pt x="64" y="67"/>
                    </a:cubicBezTo>
                    <a:cubicBezTo>
                      <a:pt x="62" y="56"/>
                      <a:pt x="48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4"/>
                      <a:pt x="30" y="41"/>
                      <a:pt x="30" y="38"/>
                    </a:cubicBezTo>
                    <a:cubicBezTo>
                      <a:pt x="30" y="21"/>
                      <a:pt x="48" y="8"/>
                      <a:pt x="70" y="8"/>
                    </a:cubicBezTo>
                    <a:cubicBezTo>
                      <a:pt x="92" y="8"/>
                      <a:pt x="110" y="21"/>
                      <a:pt x="110" y="38"/>
                    </a:cubicBezTo>
                    <a:cubicBezTo>
                      <a:pt x="110" y="43"/>
                      <a:pt x="109" y="48"/>
                      <a:pt x="105" y="52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11" y="68"/>
                      <a:pt x="111" y="68"/>
                      <a:pt x="111" y="68"/>
                    </a:cubicBezTo>
                    <a:lnTo>
                      <a:pt x="90" y="64"/>
                    </a:lnTo>
                    <a:close/>
                  </a:path>
                </a:pathLst>
              </a:custGeom>
              <a:solidFill>
                <a:srgbClr val="9A172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+mn-lt"/>
                  <a:ea typeface="+mn-ea"/>
                </a:endParaRPr>
              </a:p>
            </p:txBody>
          </p:sp>
        </p:grpSp>
        <p:sp>
          <p:nvSpPr>
            <p:cNvPr id="18450" name="TextBox 117"/>
            <p:cNvSpPr txBox="1">
              <a:spLocks noChangeArrowheads="1"/>
            </p:cNvSpPr>
            <p:nvPr/>
          </p:nvSpPr>
          <p:spPr bwMode="auto">
            <a:xfrm>
              <a:off x="6694391" y="1263414"/>
              <a:ext cx="333665" cy="396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V="1">
              <a:off x="6684858" y="1274529"/>
              <a:ext cx="0" cy="34612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4" name="组合 43"/>
          <p:cNvGrpSpPr>
            <a:grpSpLocks/>
          </p:cNvGrpSpPr>
          <p:nvPr/>
        </p:nvGrpSpPr>
        <p:grpSpPr bwMode="auto">
          <a:xfrm>
            <a:off x="2651125" y="4137025"/>
            <a:ext cx="784225" cy="396875"/>
            <a:chOff x="893633" y="2999192"/>
            <a:chExt cx="783928" cy="396935"/>
          </a:xfrm>
        </p:grpSpPr>
        <p:grpSp>
          <p:nvGrpSpPr>
            <p:cNvPr id="45" name="组合 44"/>
            <p:cNvGrpSpPr/>
            <p:nvPr/>
          </p:nvGrpSpPr>
          <p:grpSpPr>
            <a:xfrm>
              <a:off x="899592" y="3021193"/>
              <a:ext cx="322608" cy="325330"/>
              <a:chOff x="9563954" y="2996827"/>
              <a:chExt cx="376237" cy="379412"/>
            </a:xfrm>
            <a:solidFill>
              <a:schemeClr val="accent4"/>
            </a:solidFill>
          </p:grpSpPr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9808429" y="3098427"/>
                <a:ext cx="55563" cy="60325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+mn-lt"/>
                  <a:ea typeface="+mn-ea"/>
                </a:endParaRPr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9778266" y="3169864"/>
                <a:ext cx="115888" cy="206375"/>
              </a:xfrm>
              <a:custGeom>
                <a:avLst/>
                <a:gdLst>
                  <a:gd name="T0" fmla="*/ 24 w 31"/>
                  <a:gd name="T1" fmla="*/ 0 h 55"/>
                  <a:gd name="T2" fmla="*/ 22 w 31"/>
                  <a:gd name="T3" fmla="*/ 0 h 55"/>
                  <a:gd name="T4" fmla="*/ 15 w 31"/>
                  <a:gd name="T5" fmla="*/ 6 h 55"/>
                  <a:gd name="T6" fmla="*/ 9 w 31"/>
                  <a:gd name="T7" fmla="*/ 0 h 55"/>
                  <a:gd name="T8" fmla="*/ 7 w 31"/>
                  <a:gd name="T9" fmla="*/ 0 h 55"/>
                  <a:gd name="T10" fmla="*/ 0 w 31"/>
                  <a:gd name="T11" fmla="*/ 6 h 55"/>
                  <a:gd name="T12" fmla="*/ 0 w 31"/>
                  <a:gd name="T13" fmla="*/ 20 h 55"/>
                  <a:gd name="T14" fmla="*/ 7 w 31"/>
                  <a:gd name="T15" fmla="*/ 26 h 55"/>
                  <a:gd name="T16" fmla="*/ 7 w 31"/>
                  <a:gd name="T17" fmla="*/ 26 h 55"/>
                  <a:gd name="T18" fmla="*/ 6 w 31"/>
                  <a:gd name="T19" fmla="*/ 28 h 55"/>
                  <a:gd name="T20" fmla="*/ 6 w 31"/>
                  <a:gd name="T21" fmla="*/ 51 h 55"/>
                  <a:gd name="T22" fmla="*/ 11 w 31"/>
                  <a:gd name="T23" fmla="*/ 55 h 55"/>
                  <a:gd name="T24" fmla="*/ 15 w 31"/>
                  <a:gd name="T25" fmla="*/ 51 h 55"/>
                  <a:gd name="T26" fmla="*/ 20 w 31"/>
                  <a:gd name="T27" fmla="*/ 55 h 55"/>
                  <a:gd name="T28" fmla="*/ 25 w 31"/>
                  <a:gd name="T29" fmla="*/ 51 h 55"/>
                  <a:gd name="T30" fmla="*/ 25 w 31"/>
                  <a:gd name="T31" fmla="*/ 28 h 55"/>
                  <a:gd name="T32" fmla="*/ 24 w 31"/>
                  <a:gd name="T33" fmla="*/ 26 h 55"/>
                  <a:gd name="T34" fmla="*/ 24 w 31"/>
                  <a:gd name="T35" fmla="*/ 26 h 55"/>
                  <a:gd name="T36" fmla="*/ 31 w 31"/>
                  <a:gd name="T37" fmla="*/ 20 h 55"/>
                  <a:gd name="T38" fmla="*/ 31 w 31"/>
                  <a:gd name="T39" fmla="*/ 6 h 55"/>
                  <a:gd name="T40" fmla="*/ 24 w 31"/>
                  <a:gd name="T4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55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3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3"/>
                      <a:pt x="8" y="55"/>
                      <a:pt x="11" y="55"/>
                    </a:cubicBezTo>
                    <a:cubicBezTo>
                      <a:pt x="13" y="55"/>
                      <a:pt x="15" y="53"/>
                      <a:pt x="15" y="51"/>
                    </a:cubicBezTo>
                    <a:cubicBezTo>
                      <a:pt x="15" y="53"/>
                      <a:pt x="18" y="55"/>
                      <a:pt x="20" y="55"/>
                    </a:cubicBezTo>
                    <a:cubicBezTo>
                      <a:pt x="23" y="55"/>
                      <a:pt x="25" y="53"/>
                      <a:pt x="25" y="51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4" y="27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26"/>
                      <a:pt x="31" y="24"/>
                      <a:pt x="31" y="2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3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+mn-lt"/>
                  <a:ea typeface="+mn-ea"/>
                </a:endParaRPr>
              </a:p>
            </p:txBody>
          </p:sp>
          <p:sp>
            <p:nvSpPr>
              <p:cNvPr id="50" name="Freeform 19"/>
              <p:cNvSpPr>
                <a:spLocks noEditPoints="1"/>
              </p:cNvSpPr>
              <p:nvPr/>
            </p:nvSpPr>
            <p:spPr bwMode="auto">
              <a:xfrm>
                <a:off x="9563954" y="3030164"/>
                <a:ext cx="195263" cy="346075"/>
              </a:xfrm>
              <a:custGeom>
                <a:avLst/>
                <a:gdLst>
                  <a:gd name="T0" fmla="*/ 52 w 52"/>
                  <a:gd name="T1" fmla="*/ 46 h 92"/>
                  <a:gd name="T2" fmla="*/ 49 w 52"/>
                  <a:gd name="T3" fmla="*/ 40 h 92"/>
                  <a:gd name="T4" fmla="*/ 49 w 52"/>
                  <a:gd name="T5" fmla="*/ 6 h 92"/>
                  <a:gd name="T6" fmla="*/ 49 w 52"/>
                  <a:gd name="T7" fmla="*/ 3 h 92"/>
                  <a:gd name="T8" fmla="*/ 49 w 52"/>
                  <a:gd name="T9" fmla="*/ 0 h 92"/>
                  <a:gd name="T10" fmla="*/ 46 w 52"/>
                  <a:gd name="T11" fmla="*/ 0 h 92"/>
                  <a:gd name="T12" fmla="*/ 0 w 52"/>
                  <a:gd name="T13" fmla="*/ 46 h 92"/>
                  <a:gd name="T14" fmla="*/ 4 w 52"/>
                  <a:gd name="T15" fmla="*/ 63 h 92"/>
                  <a:gd name="T16" fmla="*/ 2 w 52"/>
                  <a:gd name="T17" fmla="*/ 68 h 92"/>
                  <a:gd name="T18" fmla="*/ 9 w 52"/>
                  <a:gd name="T19" fmla="*/ 74 h 92"/>
                  <a:gd name="T20" fmla="*/ 10 w 52"/>
                  <a:gd name="T21" fmla="*/ 74 h 92"/>
                  <a:gd name="T22" fmla="*/ 46 w 52"/>
                  <a:gd name="T23" fmla="*/ 92 h 92"/>
                  <a:gd name="T24" fmla="*/ 49 w 52"/>
                  <a:gd name="T25" fmla="*/ 92 h 92"/>
                  <a:gd name="T26" fmla="*/ 49 w 52"/>
                  <a:gd name="T27" fmla="*/ 89 h 92"/>
                  <a:gd name="T28" fmla="*/ 49 w 52"/>
                  <a:gd name="T29" fmla="*/ 86 h 92"/>
                  <a:gd name="T30" fmla="*/ 49 w 52"/>
                  <a:gd name="T31" fmla="*/ 52 h 92"/>
                  <a:gd name="T32" fmla="*/ 52 w 52"/>
                  <a:gd name="T33" fmla="*/ 46 h 92"/>
                  <a:gd name="T34" fmla="*/ 15 w 52"/>
                  <a:gd name="T35" fmla="*/ 64 h 92"/>
                  <a:gd name="T36" fmla="*/ 9 w 52"/>
                  <a:gd name="T37" fmla="*/ 61 h 92"/>
                  <a:gd name="T38" fmla="*/ 9 w 52"/>
                  <a:gd name="T39" fmla="*/ 61 h 92"/>
                  <a:gd name="T40" fmla="*/ 6 w 52"/>
                  <a:gd name="T41" fmla="*/ 48 h 92"/>
                  <a:gd name="T42" fmla="*/ 19 w 52"/>
                  <a:gd name="T43" fmla="*/ 48 h 92"/>
                  <a:gd name="T44" fmla="*/ 22 w 52"/>
                  <a:gd name="T45" fmla="*/ 64 h 92"/>
                  <a:gd name="T46" fmla="*/ 15 w 52"/>
                  <a:gd name="T47" fmla="*/ 64 h 92"/>
                  <a:gd name="T48" fmla="*/ 21 w 52"/>
                  <a:gd name="T49" fmla="*/ 28 h 92"/>
                  <a:gd name="T50" fmla="*/ 22 w 52"/>
                  <a:gd name="T51" fmla="*/ 29 h 92"/>
                  <a:gd name="T52" fmla="*/ 19 w 52"/>
                  <a:gd name="T53" fmla="*/ 43 h 92"/>
                  <a:gd name="T54" fmla="*/ 6 w 52"/>
                  <a:gd name="T55" fmla="*/ 43 h 92"/>
                  <a:gd name="T56" fmla="*/ 11 w 52"/>
                  <a:gd name="T57" fmla="*/ 28 h 92"/>
                  <a:gd name="T58" fmla="*/ 21 w 52"/>
                  <a:gd name="T59" fmla="*/ 28 h 92"/>
                  <a:gd name="T60" fmla="*/ 43 w 52"/>
                  <a:gd name="T61" fmla="*/ 28 h 92"/>
                  <a:gd name="T62" fmla="*/ 43 w 52"/>
                  <a:gd name="T63" fmla="*/ 39 h 92"/>
                  <a:gd name="T64" fmla="*/ 39 w 52"/>
                  <a:gd name="T65" fmla="*/ 43 h 92"/>
                  <a:gd name="T66" fmla="*/ 25 w 52"/>
                  <a:gd name="T67" fmla="*/ 43 h 92"/>
                  <a:gd name="T68" fmla="*/ 27 w 52"/>
                  <a:gd name="T69" fmla="*/ 32 h 92"/>
                  <a:gd name="T70" fmla="*/ 33 w 52"/>
                  <a:gd name="T71" fmla="*/ 28 h 92"/>
                  <a:gd name="T72" fmla="*/ 43 w 52"/>
                  <a:gd name="T73" fmla="*/ 28 h 92"/>
                  <a:gd name="T74" fmla="*/ 25 w 52"/>
                  <a:gd name="T75" fmla="*/ 48 h 92"/>
                  <a:gd name="T76" fmla="*/ 39 w 52"/>
                  <a:gd name="T77" fmla="*/ 48 h 92"/>
                  <a:gd name="T78" fmla="*/ 43 w 52"/>
                  <a:gd name="T79" fmla="*/ 53 h 92"/>
                  <a:gd name="T80" fmla="*/ 43 w 52"/>
                  <a:gd name="T81" fmla="*/ 64 h 92"/>
                  <a:gd name="T82" fmla="*/ 29 w 52"/>
                  <a:gd name="T83" fmla="*/ 64 h 92"/>
                  <a:gd name="T84" fmla="*/ 25 w 52"/>
                  <a:gd name="T85" fmla="*/ 48 h 92"/>
                  <a:gd name="T86" fmla="*/ 43 w 52"/>
                  <a:gd name="T87" fmla="*/ 10 h 92"/>
                  <a:gd name="T88" fmla="*/ 43 w 52"/>
                  <a:gd name="T89" fmla="*/ 22 h 92"/>
                  <a:gd name="T90" fmla="*/ 34 w 52"/>
                  <a:gd name="T91" fmla="*/ 22 h 92"/>
                  <a:gd name="T92" fmla="*/ 33 w 52"/>
                  <a:gd name="T93" fmla="*/ 21 h 92"/>
                  <a:gd name="T94" fmla="*/ 43 w 52"/>
                  <a:gd name="T95" fmla="*/ 10 h 92"/>
                  <a:gd name="T96" fmla="*/ 38 w 52"/>
                  <a:gd name="T97" fmla="*/ 7 h 92"/>
                  <a:gd name="T98" fmla="*/ 28 w 52"/>
                  <a:gd name="T99" fmla="*/ 18 h 92"/>
                  <a:gd name="T100" fmla="*/ 27 w 52"/>
                  <a:gd name="T101" fmla="*/ 18 h 92"/>
                  <a:gd name="T102" fmla="*/ 21 w 52"/>
                  <a:gd name="T103" fmla="*/ 22 h 92"/>
                  <a:gd name="T104" fmla="*/ 14 w 52"/>
                  <a:gd name="T105" fmla="*/ 22 h 92"/>
                  <a:gd name="T106" fmla="*/ 38 w 52"/>
                  <a:gd name="T107" fmla="*/ 7 h 92"/>
                  <a:gd name="T108" fmla="*/ 15 w 52"/>
                  <a:gd name="T109" fmla="*/ 71 h 92"/>
                  <a:gd name="T110" fmla="*/ 16 w 52"/>
                  <a:gd name="T111" fmla="*/ 69 h 92"/>
                  <a:gd name="T112" fmla="*/ 25 w 52"/>
                  <a:gd name="T113" fmla="*/ 69 h 92"/>
                  <a:gd name="T114" fmla="*/ 38 w 52"/>
                  <a:gd name="T115" fmla="*/ 85 h 92"/>
                  <a:gd name="T116" fmla="*/ 15 w 52"/>
                  <a:gd name="T117" fmla="*/ 71 h 92"/>
                  <a:gd name="T118" fmla="*/ 32 w 52"/>
                  <a:gd name="T119" fmla="*/ 69 h 92"/>
                  <a:gd name="T120" fmla="*/ 43 w 52"/>
                  <a:gd name="T121" fmla="*/ 69 h 92"/>
                  <a:gd name="T122" fmla="*/ 43 w 52"/>
                  <a:gd name="T123" fmla="*/ 82 h 92"/>
                  <a:gd name="T124" fmla="*/ 32 w 52"/>
                  <a:gd name="T125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92">
                    <a:moveTo>
                      <a:pt x="52" y="46"/>
                    </a:moveTo>
                    <a:cubicBezTo>
                      <a:pt x="52" y="44"/>
                      <a:pt x="51" y="42"/>
                      <a:pt x="49" y="4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52"/>
                      <a:pt x="2" y="58"/>
                      <a:pt x="4" y="63"/>
                    </a:cubicBezTo>
                    <a:cubicBezTo>
                      <a:pt x="3" y="64"/>
                      <a:pt x="2" y="66"/>
                      <a:pt x="2" y="68"/>
                    </a:cubicBezTo>
                    <a:cubicBezTo>
                      <a:pt x="2" y="71"/>
                      <a:pt x="5" y="74"/>
                      <a:pt x="9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9" y="85"/>
                      <a:pt x="32" y="92"/>
                      <a:pt x="46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1" y="50"/>
                      <a:pt x="52" y="48"/>
                      <a:pt x="52" y="46"/>
                    </a:cubicBezTo>
                    <a:close/>
                    <a:moveTo>
                      <a:pt x="15" y="64"/>
                    </a:moveTo>
                    <a:cubicBezTo>
                      <a:pt x="14" y="62"/>
                      <a:pt x="12" y="61"/>
                      <a:pt x="9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7" y="57"/>
                      <a:pt x="7" y="53"/>
                      <a:pt x="6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54"/>
                      <a:pt x="21" y="59"/>
                      <a:pt x="22" y="64"/>
                    </a:cubicBezTo>
                    <a:lnTo>
                      <a:pt x="15" y="64"/>
                    </a:lnTo>
                    <a:close/>
                    <a:moveTo>
                      <a:pt x="21" y="28"/>
                    </a:moveTo>
                    <a:cubicBezTo>
                      <a:pt x="21" y="28"/>
                      <a:pt x="22" y="29"/>
                      <a:pt x="22" y="29"/>
                    </a:cubicBezTo>
                    <a:cubicBezTo>
                      <a:pt x="21" y="34"/>
                      <a:pt x="20" y="38"/>
                      <a:pt x="19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37"/>
                      <a:pt x="8" y="32"/>
                      <a:pt x="11" y="28"/>
                    </a:cubicBezTo>
                    <a:lnTo>
                      <a:pt x="21" y="28"/>
                    </a:lnTo>
                    <a:close/>
                    <a:moveTo>
                      <a:pt x="43" y="28"/>
                    </a:move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40"/>
                      <a:pt x="40" y="41"/>
                      <a:pt x="39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39"/>
                      <a:pt x="26" y="35"/>
                      <a:pt x="27" y="32"/>
                    </a:cubicBezTo>
                    <a:cubicBezTo>
                      <a:pt x="30" y="32"/>
                      <a:pt x="32" y="30"/>
                      <a:pt x="33" y="28"/>
                    </a:cubicBezTo>
                    <a:lnTo>
                      <a:pt x="43" y="28"/>
                    </a:lnTo>
                    <a:close/>
                    <a:moveTo>
                      <a:pt x="25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50"/>
                      <a:pt x="41" y="52"/>
                      <a:pt x="43" y="53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59"/>
                      <a:pt x="25" y="54"/>
                      <a:pt x="25" y="48"/>
                    </a:cubicBezTo>
                    <a:close/>
                    <a:moveTo>
                      <a:pt x="43" y="10"/>
                    </a:moveTo>
                    <a:cubicBezTo>
                      <a:pt x="43" y="22"/>
                      <a:pt x="43" y="22"/>
                      <a:pt x="4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1"/>
                      <a:pt x="33" y="21"/>
                    </a:cubicBezTo>
                    <a:cubicBezTo>
                      <a:pt x="36" y="17"/>
                      <a:pt x="39" y="13"/>
                      <a:pt x="43" y="10"/>
                    </a:cubicBezTo>
                    <a:close/>
                    <a:moveTo>
                      <a:pt x="38" y="7"/>
                    </a:moveTo>
                    <a:cubicBezTo>
                      <a:pt x="34" y="10"/>
                      <a:pt x="31" y="14"/>
                      <a:pt x="28" y="18"/>
                    </a:cubicBezTo>
                    <a:cubicBezTo>
                      <a:pt x="28" y="18"/>
                      <a:pt x="27" y="18"/>
                      <a:pt x="27" y="18"/>
                    </a:cubicBezTo>
                    <a:cubicBezTo>
                      <a:pt x="24" y="18"/>
                      <a:pt x="22" y="20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5"/>
                      <a:pt x="28" y="9"/>
                      <a:pt x="38" y="7"/>
                    </a:cubicBezTo>
                    <a:close/>
                    <a:moveTo>
                      <a:pt x="15" y="71"/>
                    </a:moveTo>
                    <a:cubicBezTo>
                      <a:pt x="15" y="71"/>
                      <a:pt x="16" y="70"/>
                      <a:pt x="16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8" y="75"/>
                      <a:pt x="33" y="81"/>
                      <a:pt x="38" y="85"/>
                    </a:cubicBezTo>
                    <a:cubicBezTo>
                      <a:pt x="29" y="83"/>
                      <a:pt x="21" y="78"/>
                      <a:pt x="15" y="71"/>
                    </a:cubicBezTo>
                    <a:close/>
                    <a:moveTo>
                      <a:pt x="32" y="69"/>
                    </a:move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39" y="79"/>
                      <a:pt x="35" y="74"/>
                      <a:pt x="32" y="69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+mn-lt"/>
                  <a:ea typeface="+mn-ea"/>
                </a:endParaRPr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9756041" y="2996827"/>
                <a:ext cx="184150" cy="330200"/>
              </a:xfrm>
              <a:custGeom>
                <a:avLst/>
                <a:gdLst>
                  <a:gd name="T0" fmla="*/ 12 w 49"/>
                  <a:gd name="T1" fmla="*/ 13 h 88"/>
                  <a:gd name="T2" fmla="*/ 44 w 49"/>
                  <a:gd name="T3" fmla="*/ 55 h 88"/>
                  <a:gd name="T4" fmla="*/ 37 w 49"/>
                  <a:gd name="T5" fmla="*/ 79 h 88"/>
                  <a:gd name="T6" fmla="*/ 37 w 49"/>
                  <a:gd name="T7" fmla="*/ 88 h 88"/>
                  <a:gd name="T8" fmla="*/ 49 w 49"/>
                  <a:gd name="T9" fmla="*/ 55 h 88"/>
                  <a:gd name="T10" fmla="*/ 11 w 49"/>
                  <a:gd name="T11" fmla="*/ 7 h 88"/>
                  <a:gd name="T12" fmla="*/ 19 w 49"/>
                  <a:gd name="T13" fmla="*/ 1 h 88"/>
                  <a:gd name="T14" fmla="*/ 11 w 49"/>
                  <a:gd name="T15" fmla="*/ 0 h 88"/>
                  <a:gd name="T16" fmla="*/ 0 w 49"/>
                  <a:gd name="T17" fmla="*/ 9 h 88"/>
                  <a:gd name="T18" fmla="*/ 9 w 49"/>
                  <a:gd name="T19" fmla="*/ 19 h 88"/>
                  <a:gd name="T20" fmla="*/ 17 w 49"/>
                  <a:gd name="T21" fmla="*/ 20 h 88"/>
                  <a:gd name="T22" fmla="*/ 12 w 49"/>
                  <a:gd name="T23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8">
                    <a:moveTo>
                      <a:pt x="12" y="13"/>
                    </a:moveTo>
                    <a:cubicBezTo>
                      <a:pt x="30" y="18"/>
                      <a:pt x="44" y="35"/>
                      <a:pt x="44" y="55"/>
                    </a:cubicBezTo>
                    <a:cubicBezTo>
                      <a:pt x="44" y="64"/>
                      <a:pt x="41" y="72"/>
                      <a:pt x="37" y="79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45" y="79"/>
                      <a:pt x="49" y="68"/>
                      <a:pt x="49" y="55"/>
                    </a:cubicBezTo>
                    <a:cubicBezTo>
                      <a:pt x="49" y="32"/>
                      <a:pt x="33" y="12"/>
                      <a:pt x="11" y="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+mn-lt"/>
                  <a:ea typeface="+mn-ea"/>
                </a:endParaRPr>
              </a:p>
            </p:txBody>
          </p:sp>
        </p:grpSp>
        <p:sp>
          <p:nvSpPr>
            <p:cNvPr id="18447" name="TextBox 123"/>
            <p:cNvSpPr txBox="1">
              <a:spLocks noChangeArrowheads="1"/>
            </p:cNvSpPr>
            <p:nvPr/>
          </p:nvSpPr>
          <p:spPr bwMode="auto">
            <a:xfrm>
              <a:off x="1344312" y="2999192"/>
              <a:ext cx="333249" cy="396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cxnSp>
          <p:nvCxnSpPr>
            <p:cNvPr id="47" name="直接箭头连接符 46"/>
            <p:cNvCxnSpPr/>
            <p:nvPr/>
          </p:nvCxnSpPr>
          <p:spPr>
            <a:xfrm flipV="1">
              <a:off x="1333204" y="3010307"/>
              <a:ext cx="0" cy="34612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AutoShape 35" descr="u=2382014734,622279997&amp;fm=23&amp;gp=0"/>
          <p:cNvSpPr>
            <a:spLocks noChangeArrowheads="1"/>
          </p:cNvSpPr>
          <p:nvPr/>
        </p:nvSpPr>
        <p:spPr bwMode="auto">
          <a:xfrm>
            <a:off x="8721725" y="4010025"/>
            <a:ext cx="3189288" cy="2286000"/>
          </a:xfrm>
          <a:prstGeom prst="octagon">
            <a:avLst>
              <a:gd name="adj" fmla="val 2928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60" name="组合 7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9" name="矩形 8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461" name="组合 38"/>
          <p:cNvGrpSpPr>
            <a:grpSpLocks/>
          </p:cNvGrpSpPr>
          <p:nvPr/>
        </p:nvGrpSpPr>
        <p:grpSpPr bwMode="auto">
          <a:xfrm>
            <a:off x="3857625" y="1127125"/>
            <a:ext cx="1304925" cy="4262438"/>
            <a:chOff x="3858768" y="1127293"/>
            <a:chExt cx="1304038" cy="4262673"/>
          </a:xfrm>
        </p:grpSpPr>
        <p:sp>
          <p:nvSpPr>
            <p:cNvPr id="25" name="梯形 24"/>
            <p:cNvSpPr/>
            <p:nvPr/>
          </p:nvSpPr>
          <p:spPr>
            <a:xfrm rot="18000000">
              <a:off x="2581719" y="2808879"/>
              <a:ext cx="4262673" cy="899500"/>
            </a:xfrm>
            <a:prstGeom prst="trapezoid">
              <a:avLst>
                <a:gd name="adj" fmla="val 54602"/>
              </a:avLst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864565" y="3721480"/>
              <a:ext cx="667657" cy="667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262626"/>
                  </a:solidFill>
                </a:rPr>
                <a:t>3</a:t>
              </a:r>
              <a:endParaRPr lang="zh-CN" altLang="en-US" sz="4000" dirty="0">
                <a:solidFill>
                  <a:srgbClr val="262626"/>
                </a:solidFill>
              </a:endParaRPr>
            </a:p>
          </p:txBody>
        </p:sp>
        <p:sp>
          <p:nvSpPr>
            <p:cNvPr id="19478" name="矩形 34"/>
            <p:cNvSpPr>
              <a:spLocks noChangeArrowheads="1"/>
            </p:cNvSpPr>
            <p:nvPr/>
          </p:nvSpPr>
          <p:spPr bwMode="auto">
            <a:xfrm rot="-3549733">
              <a:off x="4122429" y="3031761"/>
              <a:ext cx="1301822" cy="426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价值引领</a:t>
              </a:r>
              <a:endParaRPr lang="zh-CN" altLang="en-US" sz="2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7" name="梯形 26"/>
          <p:cNvSpPr/>
          <p:nvPr/>
        </p:nvSpPr>
        <p:spPr>
          <a:xfrm rot="10800000">
            <a:off x="3503613" y="4457700"/>
            <a:ext cx="4294187" cy="900113"/>
          </a:xfrm>
          <a:prstGeom prst="trapezoid">
            <a:avLst>
              <a:gd name="adj" fmla="val 5460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219245" y="4557900"/>
            <a:ext cx="667532" cy="6672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6" name="矩形 33"/>
          <p:cNvSpPr>
            <a:spLocks noChangeArrowheads="1"/>
          </p:cNvSpPr>
          <p:nvPr/>
        </p:nvSpPr>
        <p:spPr bwMode="auto">
          <a:xfrm>
            <a:off x="4308475" y="4724400"/>
            <a:ext cx="170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理论引领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9467" name="组合 35"/>
          <p:cNvGrpSpPr>
            <a:grpSpLocks/>
          </p:cNvGrpSpPr>
          <p:nvPr/>
        </p:nvGrpSpPr>
        <p:grpSpPr bwMode="auto">
          <a:xfrm>
            <a:off x="5754688" y="1114425"/>
            <a:ext cx="1300162" cy="4305300"/>
            <a:chOff x="5754624" y="1113941"/>
            <a:chExt cx="1300572" cy="4305356"/>
          </a:xfrm>
        </p:grpSpPr>
        <p:sp>
          <p:nvSpPr>
            <p:cNvPr id="26" name="梯形 25"/>
            <p:cNvSpPr/>
            <p:nvPr/>
          </p:nvSpPr>
          <p:spPr>
            <a:xfrm rot="3600000">
              <a:off x="4452320" y="2816421"/>
              <a:ext cx="4305356" cy="900396"/>
            </a:xfrm>
            <a:prstGeom prst="trapezoid">
              <a:avLst>
                <a:gd name="adj" fmla="val 54602"/>
              </a:avLst>
            </a:prstGeom>
            <a:solidFill>
              <a:srgbClr val="EEB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762171" y="1971048"/>
              <a:ext cx="667657" cy="667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3" name="矩形 32"/>
            <p:cNvSpPr>
              <a:spLocks noChangeArrowheads="1"/>
            </p:cNvSpPr>
            <p:nvPr/>
          </p:nvSpPr>
          <p:spPr bwMode="auto">
            <a:xfrm rot="3574355">
              <a:off x="5930294" y="3054621"/>
              <a:ext cx="1301767" cy="42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知识引领</a:t>
              </a:r>
              <a:endParaRPr lang="zh-CN" altLang="en-US" sz="2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468" name="文本框 20"/>
          <p:cNvSpPr txBox="1">
            <a:spLocks noChangeArrowheads="1"/>
          </p:cNvSpPr>
          <p:nvPr/>
        </p:nvSpPr>
        <p:spPr bwMode="auto">
          <a:xfrm>
            <a:off x="798513" y="720725"/>
            <a:ext cx="4397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汉仪长宋简"/>
              </a:rPr>
              <a:t>如何认识？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4" name="文本框 6"/>
          <p:cNvSpPr txBox="1">
            <a:spLocks noChangeArrowheads="1"/>
          </p:cNvSpPr>
          <p:nvPr/>
        </p:nvSpPr>
        <p:spPr bwMode="auto">
          <a:xfrm>
            <a:off x="798513" y="677863"/>
            <a:ext cx="4397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charset="-122"/>
                <a:ea typeface="汉仪长宋简"/>
                <a:cs typeface="汉仪长宋简"/>
              </a:rPr>
              <a:t>知识引领</a:t>
            </a:r>
          </a:p>
        </p:txBody>
      </p:sp>
      <p:grpSp>
        <p:nvGrpSpPr>
          <p:cNvPr id="20485" name="组合 7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9" name="矩形 8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486" name="Freeform 7"/>
          <p:cNvSpPr>
            <a:spLocks/>
          </p:cNvSpPr>
          <p:nvPr/>
        </p:nvSpPr>
        <p:spPr bwMode="auto">
          <a:xfrm>
            <a:off x="4525963" y="1493838"/>
            <a:ext cx="3703637" cy="2597150"/>
          </a:xfrm>
          <a:custGeom>
            <a:avLst/>
            <a:gdLst>
              <a:gd name="T0" fmla="*/ 2147483647 w 1795"/>
              <a:gd name="T1" fmla="*/ 0 h 996"/>
              <a:gd name="T2" fmla="*/ 2147483647 w 1795"/>
              <a:gd name="T3" fmla="*/ 0 h 996"/>
              <a:gd name="T4" fmla="*/ 658376749 w 1795"/>
              <a:gd name="T5" fmla="*/ 0 h 996"/>
              <a:gd name="T6" fmla="*/ 0 w 1795"/>
              <a:gd name="T7" fmla="*/ 0 h 996"/>
              <a:gd name="T8" fmla="*/ 0 w 1795"/>
              <a:gd name="T9" fmla="*/ 2147483647 h 996"/>
              <a:gd name="T10" fmla="*/ 658376749 w 1795"/>
              <a:gd name="T11" fmla="*/ 2147483647 h 996"/>
              <a:gd name="T12" fmla="*/ 2147483647 w 1795"/>
              <a:gd name="T13" fmla="*/ 2147483647 h 996"/>
              <a:gd name="T14" fmla="*/ 2147483647 w 1795"/>
              <a:gd name="T15" fmla="*/ 2147483647 h 996"/>
              <a:gd name="T16" fmla="*/ 2147483647 w 1795"/>
              <a:gd name="T17" fmla="*/ 2098742450 h 996"/>
              <a:gd name="T18" fmla="*/ 2147483647 w 1795"/>
              <a:gd name="T19" fmla="*/ 0 h 9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95"/>
              <a:gd name="T31" fmla="*/ 0 h 996"/>
              <a:gd name="T32" fmla="*/ 1795 w 1795"/>
              <a:gd name="T33" fmla="*/ 996 h 9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95" h="996">
                <a:moveTo>
                  <a:pt x="1476" y="0"/>
                </a:moveTo>
                <a:lnTo>
                  <a:pt x="1275" y="0"/>
                </a:lnTo>
                <a:lnTo>
                  <a:pt x="201" y="0"/>
                </a:lnTo>
                <a:lnTo>
                  <a:pt x="0" y="0"/>
                </a:lnTo>
                <a:lnTo>
                  <a:pt x="0" y="996"/>
                </a:lnTo>
                <a:lnTo>
                  <a:pt x="201" y="996"/>
                </a:lnTo>
                <a:lnTo>
                  <a:pt x="1275" y="996"/>
                </a:lnTo>
                <a:lnTo>
                  <a:pt x="1476" y="996"/>
                </a:lnTo>
                <a:lnTo>
                  <a:pt x="1795" y="507"/>
                </a:lnTo>
                <a:lnTo>
                  <a:pt x="1476" y="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7" name="Group 29"/>
          <p:cNvGrpSpPr>
            <a:grpSpLocks/>
          </p:cNvGrpSpPr>
          <p:nvPr/>
        </p:nvGrpSpPr>
        <p:grpSpPr bwMode="auto">
          <a:xfrm>
            <a:off x="166688" y="1541463"/>
            <a:ext cx="3289300" cy="2597150"/>
            <a:chOff x="0" y="1254"/>
            <a:chExt cx="2072" cy="1636"/>
          </a:xfrm>
        </p:grpSpPr>
        <p:sp>
          <p:nvSpPr>
            <p:cNvPr id="20493" name="Freeform 11"/>
            <p:cNvSpPr>
              <a:spLocks/>
            </p:cNvSpPr>
            <p:nvPr/>
          </p:nvSpPr>
          <p:spPr bwMode="auto">
            <a:xfrm>
              <a:off x="0" y="1254"/>
              <a:ext cx="2072" cy="1636"/>
            </a:xfrm>
            <a:custGeom>
              <a:avLst/>
              <a:gdLst>
                <a:gd name="T0" fmla="*/ 2631028 w 1594"/>
                <a:gd name="T1" fmla="*/ 2597150 h 996"/>
                <a:gd name="T2" fmla="*/ 0 w 1594"/>
                <a:gd name="T3" fmla="*/ 2597150 h 996"/>
                <a:gd name="T4" fmla="*/ 658273 w 1594"/>
                <a:gd name="T5" fmla="*/ 1322042 h 996"/>
                <a:gd name="T6" fmla="*/ 0 w 1594"/>
                <a:gd name="T7" fmla="*/ 0 h 996"/>
                <a:gd name="T8" fmla="*/ 2631028 w 1594"/>
                <a:gd name="T9" fmla="*/ 0 h 996"/>
                <a:gd name="T10" fmla="*/ 3289299 w 1594"/>
                <a:gd name="T11" fmla="*/ 1322042 h 996"/>
                <a:gd name="T12" fmla="*/ 2631028 w 1594"/>
                <a:gd name="T13" fmla="*/ 2597150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4"/>
                <a:gd name="T22" fmla="*/ 0 h 996"/>
                <a:gd name="T23" fmla="*/ 1594 w 1594"/>
                <a:gd name="T24" fmla="*/ 996 h 9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4" h="996">
                  <a:moveTo>
                    <a:pt x="1275" y="996"/>
                  </a:moveTo>
                  <a:lnTo>
                    <a:pt x="0" y="996"/>
                  </a:lnTo>
                  <a:lnTo>
                    <a:pt x="319" y="507"/>
                  </a:lnTo>
                  <a:lnTo>
                    <a:pt x="0" y="0"/>
                  </a:lnTo>
                  <a:lnTo>
                    <a:pt x="1275" y="0"/>
                  </a:lnTo>
                  <a:lnTo>
                    <a:pt x="1594" y="507"/>
                  </a:lnTo>
                  <a:lnTo>
                    <a:pt x="1275" y="996"/>
                  </a:lnTo>
                  <a:close/>
                </a:path>
              </a:pathLst>
            </a:custGeom>
            <a:solidFill>
              <a:srgbClr val="9A17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文本框 504"/>
            <p:cNvSpPr txBox="1">
              <a:spLocks noChangeArrowheads="1"/>
            </p:cNvSpPr>
            <p:nvPr/>
          </p:nvSpPr>
          <p:spPr bwMode="auto">
            <a:xfrm>
              <a:off x="418" y="1548"/>
              <a:ext cx="1381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引导学生学习党的基本知识，了解时事政治新闻，领会中央最新精神，关注国家社会发展，把握时代脉搏。</a:t>
              </a:r>
              <a:r>
                <a:rPr lang="zh-CN" altLang="en-US" b="1"/>
                <a:t> </a:t>
              </a:r>
            </a:p>
          </p:txBody>
        </p:sp>
      </p:grpSp>
      <p:grpSp>
        <p:nvGrpSpPr>
          <p:cNvPr id="20488" name="Group 30"/>
          <p:cNvGrpSpPr>
            <a:grpSpLocks/>
          </p:cNvGrpSpPr>
          <p:nvPr/>
        </p:nvGrpSpPr>
        <p:grpSpPr bwMode="auto">
          <a:xfrm>
            <a:off x="2659063" y="3522663"/>
            <a:ext cx="3670300" cy="2597150"/>
            <a:chOff x="1636" y="1254"/>
            <a:chExt cx="2312" cy="1636"/>
          </a:xfrm>
        </p:grpSpPr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1636" y="1254"/>
              <a:ext cx="2312" cy="1636"/>
            </a:xfrm>
            <a:custGeom>
              <a:avLst/>
              <a:gdLst>
                <a:gd name="T0" fmla="*/ 0 w 1779"/>
                <a:gd name="T1" fmla="*/ 0 h 996"/>
                <a:gd name="T2" fmla="*/ 3012163 w 1779"/>
                <a:gd name="T3" fmla="*/ 0 h 996"/>
                <a:gd name="T4" fmla="*/ 3670300 w 1779"/>
                <a:gd name="T5" fmla="*/ 1322042 h 996"/>
                <a:gd name="T6" fmla="*/ 3012163 w 1779"/>
                <a:gd name="T7" fmla="*/ 2597150 h 996"/>
                <a:gd name="T8" fmla="*/ 0 w 1779"/>
                <a:gd name="T9" fmla="*/ 2597150 h 996"/>
                <a:gd name="T10" fmla="*/ 0 w 1779"/>
                <a:gd name="T11" fmla="*/ 0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9"/>
                <a:gd name="T19" fmla="*/ 0 h 996"/>
                <a:gd name="T20" fmla="*/ 1779 w 1779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9" h="996">
                  <a:moveTo>
                    <a:pt x="0" y="0"/>
                  </a:moveTo>
                  <a:lnTo>
                    <a:pt x="1460" y="0"/>
                  </a:lnTo>
                  <a:lnTo>
                    <a:pt x="1779" y="507"/>
                  </a:lnTo>
                  <a:lnTo>
                    <a:pt x="1460" y="996"/>
                  </a:lnTo>
                  <a:lnTo>
                    <a:pt x="0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文本框 505"/>
            <p:cNvSpPr txBox="1">
              <a:spLocks noChangeArrowheads="1"/>
            </p:cNvSpPr>
            <p:nvPr/>
          </p:nvSpPr>
          <p:spPr bwMode="auto">
            <a:xfrm>
              <a:off x="1990" y="1541"/>
              <a:ext cx="1756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以“团队学习汇报”和“中心发言”等形式开设主题党课，将学生进行分组，每组根据自己感兴趣的话题搜索、整理相关资料，在课堂上进行汇报。</a:t>
              </a:r>
              <a:endParaRPr lang="zh-CN" altLang="en-US" sz="2400" b="1">
                <a:latin typeface="汉仪长宋简"/>
                <a:ea typeface="汉仪长宋简"/>
                <a:cs typeface="汉仪长宋简"/>
              </a:endParaRPr>
            </a:p>
          </p:txBody>
        </p:sp>
      </p:grpSp>
      <p:sp>
        <p:nvSpPr>
          <p:cNvPr id="20489" name="文本框 506"/>
          <p:cNvSpPr txBox="1">
            <a:spLocks noChangeArrowheads="1"/>
          </p:cNvSpPr>
          <p:nvPr/>
        </p:nvSpPr>
        <p:spPr bwMode="auto">
          <a:xfrm>
            <a:off x="4949825" y="1611313"/>
            <a:ext cx="2911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充分挖掘学校文化资源开展现场教学，比如纪念碑、校友雕塑等，讲述与之相关的校史故事，拉近时空距离，引导学生深入了解校史校情，自觉以先辈为榜样，激发学生爱校荣校之情。 </a:t>
            </a:r>
          </a:p>
        </p:txBody>
      </p:sp>
      <p:sp>
        <p:nvSpPr>
          <p:cNvPr id="20490" name="AutoShape 28" descr="b84889f7jw1eg2fv15l60j20sg0iz78g"/>
          <p:cNvSpPr>
            <a:spLocks noChangeArrowheads="1"/>
          </p:cNvSpPr>
          <p:nvPr/>
        </p:nvSpPr>
        <p:spPr bwMode="auto">
          <a:xfrm>
            <a:off x="8594725" y="3376613"/>
            <a:ext cx="3106738" cy="277812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4554538"/>
            <a:ext cx="64722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21" name="文本框 6"/>
          <p:cNvSpPr txBox="1">
            <a:spLocks noChangeArrowheads="1"/>
          </p:cNvSpPr>
          <p:nvPr/>
        </p:nvSpPr>
        <p:spPr bwMode="auto">
          <a:xfrm>
            <a:off x="798513" y="677863"/>
            <a:ext cx="4397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charset="-122"/>
              </a:rPr>
              <a:t>理论引领</a:t>
            </a:r>
            <a:endParaRPr lang="en-US" altLang="zh-CN" sz="3200" b="1">
              <a:latin typeface="宋体" charset="-122"/>
            </a:endParaRPr>
          </a:p>
        </p:txBody>
      </p:sp>
      <p:grpSp>
        <p:nvGrpSpPr>
          <p:cNvPr id="34822" name="组合 7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9" name="矩形 8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915" name="Group 99"/>
          <p:cNvGrpSpPr>
            <a:grpSpLocks/>
          </p:cNvGrpSpPr>
          <p:nvPr/>
        </p:nvGrpSpPr>
        <p:grpSpPr bwMode="auto">
          <a:xfrm>
            <a:off x="998538" y="2159000"/>
            <a:ext cx="10009187" cy="3017838"/>
            <a:chOff x="629" y="1360"/>
            <a:chExt cx="6305" cy="1901"/>
          </a:xfrm>
        </p:grpSpPr>
        <p:sp>
          <p:nvSpPr>
            <p:cNvPr id="34826" name="Oval 5"/>
            <p:cNvSpPr>
              <a:spLocks noChangeArrowheads="1"/>
            </p:cNvSpPr>
            <p:nvPr/>
          </p:nvSpPr>
          <p:spPr bwMode="auto">
            <a:xfrm>
              <a:off x="1106" y="2959"/>
              <a:ext cx="1070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27" name="Oval 6"/>
            <p:cNvSpPr>
              <a:spLocks noChangeArrowheads="1"/>
            </p:cNvSpPr>
            <p:nvPr/>
          </p:nvSpPr>
          <p:spPr bwMode="auto">
            <a:xfrm>
              <a:off x="1119" y="2959"/>
              <a:ext cx="1043" cy="133"/>
            </a:xfrm>
            <a:prstGeom prst="ellipse">
              <a:avLst/>
            </a:prstGeom>
            <a:solidFill>
              <a:srgbClr val="FCFB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28" name="Oval 7"/>
            <p:cNvSpPr>
              <a:spLocks noChangeArrowheads="1"/>
            </p:cNvSpPr>
            <p:nvPr/>
          </p:nvSpPr>
          <p:spPr bwMode="auto">
            <a:xfrm>
              <a:off x="1133" y="2964"/>
              <a:ext cx="1016" cy="123"/>
            </a:xfrm>
            <a:prstGeom prst="ellipse">
              <a:avLst/>
            </a:prstGeom>
            <a:solidFill>
              <a:srgbClr val="FAFA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29" name="Oval 8"/>
            <p:cNvSpPr>
              <a:spLocks noChangeArrowheads="1"/>
            </p:cNvSpPr>
            <p:nvPr/>
          </p:nvSpPr>
          <p:spPr bwMode="auto">
            <a:xfrm>
              <a:off x="1148" y="2964"/>
              <a:ext cx="987" cy="123"/>
            </a:xfrm>
            <a:prstGeom prst="ellipse">
              <a:avLst/>
            </a:prstGeom>
            <a:solidFill>
              <a:srgbClr val="F7F7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0" name="Oval 9"/>
            <p:cNvSpPr>
              <a:spLocks noChangeArrowheads="1"/>
            </p:cNvSpPr>
            <p:nvPr/>
          </p:nvSpPr>
          <p:spPr bwMode="auto">
            <a:xfrm>
              <a:off x="1162" y="2964"/>
              <a:ext cx="959" cy="119"/>
            </a:xfrm>
            <a:prstGeom prst="ellipse">
              <a:avLst/>
            </a:prstGeom>
            <a:solidFill>
              <a:srgbClr val="F5F6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1" name="Oval 10"/>
            <p:cNvSpPr>
              <a:spLocks noChangeArrowheads="1"/>
            </p:cNvSpPr>
            <p:nvPr/>
          </p:nvSpPr>
          <p:spPr bwMode="auto">
            <a:xfrm>
              <a:off x="1181" y="2969"/>
              <a:ext cx="920" cy="114"/>
            </a:xfrm>
            <a:prstGeom prst="ellipse">
              <a:avLst/>
            </a:prstGeom>
            <a:solidFill>
              <a:srgbClr val="F2F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2" name="Oval 11"/>
            <p:cNvSpPr>
              <a:spLocks noChangeArrowheads="1"/>
            </p:cNvSpPr>
            <p:nvPr/>
          </p:nvSpPr>
          <p:spPr bwMode="auto">
            <a:xfrm>
              <a:off x="1195" y="2969"/>
              <a:ext cx="892" cy="114"/>
            </a:xfrm>
            <a:prstGeom prst="ellipse">
              <a:avLst/>
            </a:prstGeom>
            <a:solidFill>
              <a:srgbClr val="F2F2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3" name="Oval 12"/>
            <p:cNvSpPr>
              <a:spLocks noChangeArrowheads="1"/>
            </p:cNvSpPr>
            <p:nvPr/>
          </p:nvSpPr>
          <p:spPr bwMode="auto">
            <a:xfrm>
              <a:off x="1210" y="2973"/>
              <a:ext cx="863" cy="105"/>
            </a:xfrm>
            <a:prstGeom prst="ellipse">
              <a:avLst/>
            </a:prstGeom>
            <a:solidFill>
              <a:srgbClr val="F0F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4" name="Oval 13"/>
            <p:cNvSpPr>
              <a:spLocks noChangeArrowheads="1"/>
            </p:cNvSpPr>
            <p:nvPr/>
          </p:nvSpPr>
          <p:spPr bwMode="auto">
            <a:xfrm>
              <a:off x="1223" y="2973"/>
              <a:ext cx="837" cy="105"/>
            </a:xfrm>
            <a:prstGeom prst="ellipse">
              <a:avLst/>
            </a:prstGeom>
            <a:solidFill>
              <a:srgbClr val="ED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5" name="Oval 14"/>
            <p:cNvSpPr>
              <a:spLocks noChangeArrowheads="1"/>
            </p:cNvSpPr>
            <p:nvPr/>
          </p:nvSpPr>
          <p:spPr bwMode="auto">
            <a:xfrm>
              <a:off x="1237" y="2973"/>
              <a:ext cx="808" cy="105"/>
            </a:xfrm>
            <a:prstGeom prst="ellipse">
              <a:avLst/>
            </a:prstGeom>
            <a:solidFill>
              <a:srgbClr val="EBEE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6" name="Oval 15"/>
            <p:cNvSpPr>
              <a:spLocks noChangeArrowheads="1"/>
            </p:cNvSpPr>
            <p:nvPr/>
          </p:nvSpPr>
          <p:spPr bwMode="auto">
            <a:xfrm>
              <a:off x="1251" y="2978"/>
              <a:ext cx="780" cy="96"/>
            </a:xfrm>
            <a:prstGeom prst="ellipse">
              <a:avLst/>
            </a:prstGeom>
            <a:solidFill>
              <a:srgbClr val="E8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7" name="Oval 16"/>
            <p:cNvSpPr>
              <a:spLocks noChangeArrowheads="1"/>
            </p:cNvSpPr>
            <p:nvPr/>
          </p:nvSpPr>
          <p:spPr bwMode="auto">
            <a:xfrm>
              <a:off x="1266" y="2978"/>
              <a:ext cx="751" cy="96"/>
            </a:xfrm>
            <a:prstGeom prst="ellipse">
              <a:avLst/>
            </a:prstGeom>
            <a:solidFill>
              <a:srgbClr val="E6E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8" name="Oval 17"/>
            <p:cNvSpPr>
              <a:spLocks noChangeArrowheads="1"/>
            </p:cNvSpPr>
            <p:nvPr/>
          </p:nvSpPr>
          <p:spPr bwMode="auto">
            <a:xfrm>
              <a:off x="1280" y="2983"/>
              <a:ext cx="723" cy="86"/>
            </a:xfrm>
            <a:prstGeom prst="ellipse">
              <a:avLst/>
            </a:prstGeom>
            <a:solidFill>
              <a:srgbClr val="E3E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39" name="Oval 18"/>
            <p:cNvSpPr>
              <a:spLocks noChangeArrowheads="1"/>
            </p:cNvSpPr>
            <p:nvPr/>
          </p:nvSpPr>
          <p:spPr bwMode="auto">
            <a:xfrm>
              <a:off x="1294" y="2983"/>
              <a:ext cx="694" cy="86"/>
            </a:xfrm>
            <a:prstGeom prst="ellipse">
              <a:avLst/>
            </a:prstGeom>
            <a:solidFill>
              <a:srgbClr val="E0E5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0" name="Oval 19"/>
            <p:cNvSpPr>
              <a:spLocks noChangeArrowheads="1"/>
            </p:cNvSpPr>
            <p:nvPr/>
          </p:nvSpPr>
          <p:spPr bwMode="auto">
            <a:xfrm>
              <a:off x="1308" y="2983"/>
              <a:ext cx="666" cy="86"/>
            </a:xfrm>
            <a:prstGeom prst="ellipse">
              <a:avLst/>
            </a:prstGeom>
            <a:solidFill>
              <a:srgbClr val="DE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1" name="Oval 20"/>
            <p:cNvSpPr>
              <a:spLocks noChangeArrowheads="1"/>
            </p:cNvSpPr>
            <p:nvPr/>
          </p:nvSpPr>
          <p:spPr bwMode="auto">
            <a:xfrm>
              <a:off x="1327" y="2987"/>
              <a:ext cx="629" cy="77"/>
            </a:xfrm>
            <a:prstGeom prst="ellipse">
              <a:avLst/>
            </a:prstGeom>
            <a:solidFill>
              <a:srgbClr val="DBE0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2" name="Oval 21"/>
            <p:cNvSpPr>
              <a:spLocks noChangeArrowheads="1"/>
            </p:cNvSpPr>
            <p:nvPr/>
          </p:nvSpPr>
          <p:spPr bwMode="auto">
            <a:xfrm>
              <a:off x="1341" y="2987"/>
              <a:ext cx="602" cy="77"/>
            </a:xfrm>
            <a:prstGeom prst="ellipse">
              <a:avLst/>
            </a:prstGeom>
            <a:solidFill>
              <a:srgbClr val="D9D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3" name="Oval 22"/>
            <p:cNvSpPr>
              <a:spLocks noChangeArrowheads="1"/>
            </p:cNvSpPr>
            <p:nvPr/>
          </p:nvSpPr>
          <p:spPr bwMode="auto">
            <a:xfrm>
              <a:off x="1354" y="2987"/>
              <a:ext cx="573" cy="73"/>
            </a:xfrm>
            <a:prstGeom prst="ellipse">
              <a:avLst/>
            </a:prstGeom>
            <a:solidFill>
              <a:srgbClr val="D8DE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4" name="Oval 23"/>
            <p:cNvSpPr>
              <a:spLocks noChangeArrowheads="1"/>
            </p:cNvSpPr>
            <p:nvPr/>
          </p:nvSpPr>
          <p:spPr bwMode="auto">
            <a:xfrm>
              <a:off x="1368" y="2993"/>
              <a:ext cx="545" cy="67"/>
            </a:xfrm>
            <a:prstGeom prst="ellipse">
              <a:avLst/>
            </a:prstGeom>
            <a:solidFill>
              <a:srgbClr val="D5DA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5" name="Oval 24"/>
            <p:cNvSpPr>
              <a:spLocks noChangeArrowheads="1"/>
            </p:cNvSpPr>
            <p:nvPr/>
          </p:nvSpPr>
          <p:spPr bwMode="auto">
            <a:xfrm>
              <a:off x="1382" y="2993"/>
              <a:ext cx="517" cy="67"/>
            </a:xfrm>
            <a:prstGeom prst="ellipse">
              <a:avLst/>
            </a:prstGeom>
            <a:solidFill>
              <a:srgbClr val="D3D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6" name="Oval 25"/>
            <p:cNvSpPr>
              <a:spLocks noChangeArrowheads="1"/>
            </p:cNvSpPr>
            <p:nvPr/>
          </p:nvSpPr>
          <p:spPr bwMode="auto">
            <a:xfrm>
              <a:off x="1398" y="2998"/>
              <a:ext cx="488" cy="57"/>
            </a:xfrm>
            <a:prstGeom prst="ellipse">
              <a:avLst/>
            </a:prstGeom>
            <a:solidFill>
              <a:srgbClr val="D1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7" name="Oval 26"/>
            <p:cNvSpPr>
              <a:spLocks noChangeArrowheads="1"/>
            </p:cNvSpPr>
            <p:nvPr/>
          </p:nvSpPr>
          <p:spPr bwMode="auto">
            <a:xfrm>
              <a:off x="1411" y="2998"/>
              <a:ext cx="459" cy="57"/>
            </a:xfrm>
            <a:prstGeom prst="ellipse">
              <a:avLst/>
            </a:prstGeom>
            <a:solidFill>
              <a:srgbClr val="CF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8" name="Oval 27"/>
            <p:cNvSpPr>
              <a:spLocks noChangeArrowheads="1"/>
            </p:cNvSpPr>
            <p:nvPr/>
          </p:nvSpPr>
          <p:spPr bwMode="auto">
            <a:xfrm>
              <a:off x="2355" y="2959"/>
              <a:ext cx="1067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49" name="Oval 28"/>
            <p:cNvSpPr>
              <a:spLocks noChangeArrowheads="1"/>
            </p:cNvSpPr>
            <p:nvPr/>
          </p:nvSpPr>
          <p:spPr bwMode="auto">
            <a:xfrm>
              <a:off x="2370" y="2959"/>
              <a:ext cx="1038" cy="133"/>
            </a:xfrm>
            <a:prstGeom prst="ellipse">
              <a:avLst/>
            </a:prstGeom>
            <a:solidFill>
              <a:srgbClr val="FCFB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50" name="Oval 29"/>
            <p:cNvSpPr>
              <a:spLocks noChangeArrowheads="1"/>
            </p:cNvSpPr>
            <p:nvPr/>
          </p:nvSpPr>
          <p:spPr bwMode="auto">
            <a:xfrm>
              <a:off x="2384" y="2964"/>
              <a:ext cx="1008" cy="123"/>
            </a:xfrm>
            <a:prstGeom prst="ellipse">
              <a:avLst/>
            </a:prstGeom>
            <a:solidFill>
              <a:srgbClr val="FAFA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51" name="Oval 30"/>
            <p:cNvSpPr>
              <a:spLocks noChangeArrowheads="1"/>
            </p:cNvSpPr>
            <p:nvPr/>
          </p:nvSpPr>
          <p:spPr bwMode="auto">
            <a:xfrm>
              <a:off x="2397" y="2964"/>
              <a:ext cx="981" cy="123"/>
            </a:xfrm>
            <a:prstGeom prst="ellipse">
              <a:avLst/>
            </a:prstGeom>
            <a:solidFill>
              <a:srgbClr val="F7F7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53" name="Oval 32"/>
            <p:cNvSpPr>
              <a:spLocks noChangeArrowheads="1"/>
            </p:cNvSpPr>
            <p:nvPr/>
          </p:nvSpPr>
          <p:spPr bwMode="auto">
            <a:xfrm>
              <a:off x="2426" y="2969"/>
              <a:ext cx="926" cy="114"/>
            </a:xfrm>
            <a:prstGeom prst="ellipse">
              <a:avLst/>
            </a:prstGeom>
            <a:solidFill>
              <a:srgbClr val="F2F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55" name="Oval 34"/>
            <p:cNvSpPr>
              <a:spLocks noChangeArrowheads="1"/>
            </p:cNvSpPr>
            <p:nvPr/>
          </p:nvSpPr>
          <p:spPr bwMode="auto">
            <a:xfrm>
              <a:off x="2454" y="2973"/>
              <a:ext cx="868" cy="105"/>
            </a:xfrm>
            <a:prstGeom prst="ellipse">
              <a:avLst/>
            </a:prstGeom>
            <a:solidFill>
              <a:srgbClr val="F0F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0" name="Oval 49"/>
            <p:cNvSpPr>
              <a:spLocks noChangeArrowheads="1"/>
            </p:cNvSpPr>
            <p:nvPr/>
          </p:nvSpPr>
          <p:spPr bwMode="auto">
            <a:xfrm>
              <a:off x="3530" y="2959"/>
              <a:ext cx="1070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1" name="Oval 50"/>
            <p:cNvSpPr>
              <a:spLocks noChangeArrowheads="1"/>
            </p:cNvSpPr>
            <p:nvPr/>
          </p:nvSpPr>
          <p:spPr bwMode="auto">
            <a:xfrm>
              <a:off x="3544" y="2959"/>
              <a:ext cx="1042" cy="133"/>
            </a:xfrm>
            <a:prstGeom prst="ellipse">
              <a:avLst/>
            </a:prstGeom>
            <a:solidFill>
              <a:srgbClr val="FCFB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2" name="Oval 51"/>
            <p:cNvSpPr>
              <a:spLocks noChangeArrowheads="1"/>
            </p:cNvSpPr>
            <p:nvPr/>
          </p:nvSpPr>
          <p:spPr bwMode="auto">
            <a:xfrm>
              <a:off x="3558" y="2964"/>
              <a:ext cx="1014" cy="123"/>
            </a:xfrm>
            <a:prstGeom prst="ellipse">
              <a:avLst/>
            </a:prstGeom>
            <a:solidFill>
              <a:srgbClr val="FAFA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3" name="Oval 52"/>
            <p:cNvSpPr>
              <a:spLocks noChangeArrowheads="1"/>
            </p:cNvSpPr>
            <p:nvPr/>
          </p:nvSpPr>
          <p:spPr bwMode="auto">
            <a:xfrm>
              <a:off x="3571" y="2964"/>
              <a:ext cx="986" cy="123"/>
            </a:xfrm>
            <a:prstGeom prst="ellipse">
              <a:avLst/>
            </a:prstGeom>
            <a:solidFill>
              <a:srgbClr val="F7F7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4" name="Oval 53"/>
            <p:cNvSpPr>
              <a:spLocks noChangeArrowheads="1"/>
            </p:cNvSpPr>
            <p:nvPr/>
          </p:nvSpPr>
          <p:spPr bwMode="auto">
            <a:xfrm>
              <a:off x="3591" y="2964"/>
              <a:ext cx="952" cy="119"/>
            </a:xfrm>
            <a:prstGeom prst="ellipse">
              <a:avLst/>
            </a:prstGeom>
            <a:solidFill>
              <a:srgbClr val="F5F6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5" name="Oval 54"/>
            <p:cNvSpPr>
              <a:spLocks noChangeArrowheads="1"/>
            </p:cNvSpPr>
            <p:nvPr/>
          </p:nvSpPr>
          <p:spPr bwMode="auto">
            <a:xfrm>
              <a:off x="3604" y="2969"/>
              <a:ext cx="922" cy="114"/>
            </a:xfrm>
            <a:prstGeom prst="ellipse">
              <a:avLst/>
            </a:prstGeom>
            <a:solidFill>
              <a:srgbClr val="F2F5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6" name="Oval 55"/>
            <p:cNvSpPr>
              <a:spLocks noChangeArrowheads="1"/>
            </p:cNvSpPr>
            <p:nvPr/>
          </p:nvSpPr>
          <p:spPr bwMode="auto">
            <a:xfrm>
              <a:off x="3618" y="2969"/>
              <a:ext cx="894" cy="114"/>
            </a:xfrm>
            <a:prstGeom prst="ellipse">
              <a:avLst/>
            </a:prstGeom>
            <a:solidFill>
              <a:srgbClr val="F2F2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7" name="Oval 56"/>
            <p:cNvSpPr>
              <a:spLocks noChangeArrowheads="1"/>
            </p:cNvSpPr>
            <p:nvPr/>
          </p:nvSpPr>
          <p:spPr bwMode="auto">
            <a:xfrm>
              <a:off x="3632" y="2973"/>
              <a:ext cx="864" cy="105"/>
            </a:xfrm>
            <a:prstGeom prst="ellipse">
              <a:avLst/>
            </a:prstGeom>
            <a:solidFill>
              <a:srgbClr val="F0F0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8" name="Oval 57"/>
            <p:cNvSpPr>
              <a:spLocks noChangeArrowheads="1"/>
            </p:cNvSpPr>
            <p:nvPr/>
          </p:nvSpPr>
          <p:spPr bwMode="auto">
            <a:xfrm>
              <a:off x="3646" y="2973"/>
              <a:ext cx="836" cy="105"/>
            </a:xfrm>
            <a:prstGeom prst="ellipse">
              <a:avLst/>
            </a:prstGeom>
            <a:solidFill>
              <a:srgbClr val="ED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79" name="Oval 58"/>
            <p:cNvSpPr>
              <a:spLocks noChangeArrowheads="1"/>
            </p:cNvSpPr>
            <p:nvPr/>
          </p:nvSpPr>
          <p:spPr bwMode="auto">
            <a:xfrm>
              <a:off x="3662" y="2973"/>
              <a:ext cx="807" cy="105"/>
            </a:xfrm>
            <a:prstGeom prst="ellipse">
              <a:avLst/>
            </a:prstGeom>
            <a:solidFill>
              <a:srgbClr val="EBEE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0" name="Oval 59"/>
            <p:cNvSpPr>
              <a:spLocks noChangeArrowheads="1"/>
            </p:cNvSpPr>
            <p:nvPr/>
          </p:nvSpPr>
          <p:spPr bwMode="auto">
            <a:xfrm>
              <a:off x="3675" y="2978"/>
              <a:ext cx="780" cy="96"/>
            </a:xfrm>
            <a:prstGeom prst="ellipse">
              <a:avLst/>
            </a:prstGeom>
            <a:solidFill>
              <a:srgbClr val="E8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1" name="Oval 60"/>
            <p:cNvSpPr>
              <a:spLocks noChangeArrowheads="1"/>
            </p:cNvSpPr>
            <p:nvPr/>
          </p:nvSpPr>
          <p:spPr bwMode="auto">
            <a:xfrm>
              <a:off x="3688" y="2978"/>
              <a:ext cx="751" cy="96"/>
            </a:xfrm>
            <a:prstGeom prst="ellipse">
              <a:avLst/>
            </a:prstGeom>
            <a:solidFill>
              <a:srgbClr val="E6E9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2" name="Oval 61"/>
            <p:cNvSpPr>
              <a:spLocks noChangeArrowheads="1"/>
            </p:cNvSpPr>
            <p:nvPr/>
          </p:nvSpPr>
          <p:spPr bwMode="auto">
            <a:xfrm>
              <a:off x="3702" y="2983"/>
              <a:ext cx="723" cy="86"/>
            </a:xfrm>
            <a:prstGeom prst="ellipse">
              <a:avLst/>
            </a:prstGeom>
            <a:solidFill>
              <a:srgbClr val="E3E6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3" name="Oval 62"/>
            <p:cNvSpPr>
              <a:spLocks noChangeArrowheads="1"/>
            </p:cNvSpPr>
            <p:nvPr/>
          </p:nvSpPr>
          <p:spPr bwMode="auto">
            <a:xfrm>
              <a:off x="3718" y="2983"/>
              <a:ext cx="695" cy="86"/>
            </a:xfrm>
            <a:prstGeom prst="ellipse">
              <a:avLst/>
            </a:prstGeom>
            <a:solidFill>
              <a:srgbClr val="E0E5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4" name="Oval 63"/>
            <p:cNvSpPr>
              <a:spLocks noChangeArrowheads="1"/>
            </p:cNvSpPr>
            <p:nvPr/>
          </p:nvSpPr>
          <p:spPr bwMode="auto">
            <a:xfrm>
              <a:off x="3736" y="2983"/>
              <a:ext cx="663" cy="86"/>
            </a:xfrm>
            <a:prstGeom prst="ellipse">
              <a:avLst/>
            </a:prstGeom>
            <a:solidFill>
              <a:srgbClr val="DEE2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5" name="Oval 64"/>
            <p:cNvSpPr>
              <a:spLocks noChangeArrowheads="1"/>
            </p:cNvSpPr>
            <p:nvPr/>
          </p:nvSpPr>
          <p:spPr bwMode="auto">
            <a:xfrm>
              <a:off x="3750" y="2987"/>
              <a:ext cx="629" cy="77"/>
            </a:xfrm>
            <a:prstGeom prst="ellipse">
              <a:avLst/>
            </a:prstGeom>
            <a:solidFill>
              <a:srgbClr val="DBE0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6" name="Oval 65"/>
            <p:cNvSpPr>
              <a:spLocks noChangeArrowheads="1"/>
            </p:cNvSpPr>
            <p:nvPr/>
          </p:nvSpPr>
          <p:spPr bwMode="auto">
            <a:xfrm>
              <a:off x="3764" y="2987"/>
              <a:ext cx="601" cy="77"/>
            </a:xfrm>
            <a:prstGeom prst="ellipse">
              <a:avLst/>
            </a:prstGeom>
            <a:solidFill>
              <a:srgbClr val="D9DE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7" name="Oval 66"/>
            <p:cNvSpPr>
              <a:spLocks noChangeArrowheads="1"/>
            </p:cNvSpPr>
            <p:nvPr/>
          </p:nvSpPr>
          <p:spPr bwMode="auto">
            <a:xfrm>
              <a:off x="3779" y="2987"/>
              <a:ext cx="572" cy="73"/>
            </a:xfrm>
            <a:prstGeom prst="ellipse">
              <a:avLst/>
            </a:prstGeom>
            <a:solidFill>
              <a:srgbClr val="D8DE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8" name="Oval 67"/>
            <p:cNvSpPr>
              <a:spLocks noChangeArrowheads="1"/>
            </p:cNvSpPr>
            <p:nvPr/>
          </p:nvSpPr>
          <p:spPr bwMode="auto">
            <a:xfrm>
              <a:off x="3792" y="2993"/>
              <a:ext cx="545" cy="67"/>
            </a:xfrm>
            <a:prstGeom prst="ellipse">
              <a:avLst/>
            </a:prstGeom>
            <a:solidFill>
              <a:srgbClr val="D5DA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89" name="Oval 68"/>
            <p:cNvSpPr>
              <a:spLocks noChangeArrowheads="1"/>
            </p:cNvSpPr>
            <p:nvPr/>
          </p:nvSpPr>
          <p:spPr bwMode="auto">
            <a:xfrm>
              <a:off x="3806" y="2993"/>
              <a:ext cx="516" cy="67"/>
            </a:xfrm>
            <a:prstGeom prst="ellipse">
              <a:avLst/>
            </a:prstGeom>
            <a:solidFill>
              <a:srgbClr val="D3D9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90" name="Oval 69"/>
            <p:cNvSpPr>
              <a:spLocks noChangeArrowheads="1"/>
            </p:cNvSpPr>
            <p:nvPr/>
          </p:nvSpPr>
          <p:spPr bwMode="auto">
            <a:xfrm>
              <a:off x="3820" y="2998"/>
              <a:ext cx="489" cy="57"/>
            </a:xfrm>
            <a:prstGeom prst="ellipse">
              <a:avLst/>
            </a:prstGeom>
            <a:solidFill>
              <a:srgbClr val="D1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91" name="Oval 70"/>
            <p:cNvSpPr>
              <a:spLocks noChangeArrowheads="1"/>
            </p:cNvSpPr>
            <p:nvPr/>
          </p:nvSpPr>
          <p:spPr bwMode="auto">
            <a:xfrm>
              <a:off x="3835" y="2998"/>
              <a:ext cx="460" cy="57"/>
            </a:xfrm>
            <a:prstGeom prst="ellipse">
              <a:avLst/>
            </a:prstGeom>
            <a:solidFill>
              <a:srgbClr val="CF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4892" name="Freeform 71"/>
            <p:cNvSpPr>
              <a:spLocks/>
            </p:cNvSpPr>
            <p:nvPr/>
          </p:nvSpPr>
          <p:spPr bwMode="auto">
            <a:xfrm>
              <a:off x="4853" y="1404"/>
              <a:ext cx="2081" cy="1795"/>
            </a:xfrm>
            <a:custGeom>
              <a:avLst/>
              <a:gdLst>
                <a:gd name="T0" fmla="*/ 0 w 328"/>
                <a:gd name="T1" fmla="*/ 2147483647 h 329"/>
                <a:gd name="T2" fmla="*/ 0 w 328"/>
                <a:gd name="T3" fmla="*/ 2147483647 h 329"/>
                <a:gd name="T4" fmla="*/ 2147483647 w 328"/>
                <a:gd name="T5" fmla="*/ 0 h 329"/>
                <a:gd name="T6" fmla="*/ 2147483647 w 328"/>
                <a:gd name="T7" fmla="*/ 0 h 329"/>
                <a:gd name="T8" fmla="*/ 2147483647 w 328"/>
                <a:gd name="T9" fmla="*/ 2147483647 h 329"/>
                <a:gd name="T10" fmla="*/ 2147483647 w 328"/>
                <a:gd name="T11" fmla="*/ 2147483647 h 329"/>
                <a:gd name="T12" fmla="*/ 2147483647 w 328"/>
                <a:gd name="T13" fmla="*/ 2147483647 h 329"/>
                <a:gd name="T14" fmla="*/ 0 w 328"/>
                <a:gd name="T15" fmla="*/ 2147483647 h 3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8"/>
                <a:gd name="T25" fmla="*/ 0 h 329"/>
                <a:gd name="T26" fmla="*/ 328 w 328"/>
                <a:gd name="T27" fmla="*/ 329 h 3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8" h="329"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255"/>
                    <a:pt x="254" y="329"/>
                    <a:pt x="164" y="329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74" y="329"/>
                    <a:pt x="0" y="255"/>
                    <a:pt x="0" y="164"/>
                  </a:cubicBez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Freeform 72"/>
            <p:cNvSpPr>
              <a:spLocks/>
            </p:cNvSpPr>
            <p:nvPr/>
          </p:nvSpPr>
          <p:spPr bwMode="auto">
            <a:xfrm>
              <a:off x="2709" y="1392"/>
              <a:ext cx="2030" cy="1869"/>
            </a:xfrm>
            <a:custGeom>
              <a:avLst/>
              <a:gdLst>
                <a:gd name="T0" fmla="*/ 0 w 329"/>
                <a:gd name="T1" fmla="*/ 2147483647 h 329"/>
                <a:gd name="T2" fmla="*/ 0 w 329"/>
                <a:gd name="T3" fmla="*/ 2147483647 h 329"/>
                <a:gd name="T4" fmla="*/ 2147483647 w 329"/>
                <a:gd name="T5" fmla="*/ 0 h 329"/>
                <a:gd name="T6" fmla="*/ 2147483647 w 329"/>
                <a:gd name="T7" fmla="*/ 0 h 329"/>
                <a:gd name="T8" fmla="*/ 2147483647 w 329"/>
                <a:gd name="T9" fmla="*/ 2147483647 h 329"/>
                <a:gd name="T10" fmla="*/ 2147483647 w 329"/>
                <a:gd name="T11" fmla="*/ 2147483647 h 329"/>
                <a:gd name="T12" fmla="*/ 2147483647 w 329"/>
                <a:gd name="T13" fmla="*/ 2147483647 h 329"/>
                <a:gd name="T14" fmla="*/ 0 w 329"/>
                <a:gd name="T15" fmla="*/ 2147483647 h 3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9"/>
                <a:gd name="T25" fmla="*/ 0 h 329"/>
                <a:gd name="T26" fmla="*/ 329 w 329"/>
                <a:gd name="T27" fmla="*/ 329 h 3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9" h="329"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9" y="164"/>
                    <a:pt x="329" y="164"/>
                    <a:pt x="329" y="164"/>
                  </a:cubicBezTo>
                  <a:cubicBezTo>
                    <a:pt x="329" y="255"/>
                    <a:pt x="255" y="329"/>
                    <a:pt x="164" y="329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74" y="329"/>
                    <a:pt x="0" y="255"/>
                    <a:pt x="0" y="164"/>
                  </a:cubicBezTo>
                  <a:close/>
                </a:path>
              </a:pathLst>
            </a:custGeom>
            <a:solidFill>
              <a:srgbClr val="EEBB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Freeform 73"/>
            <p:cNvSpPr>
              <a:spLocks/>
            </p:cNvSpPr>
            <p:nvPr/>
          </p:nvSpPr>
          <p:spPr bwMode="auto">
            <a:xfrm>
              <a:off x="629" y="1360"/>
              <a:ext cx="1987" cy="1825"/>
            </a:xfrm>
            <a:custGeom>
              <a:avLst/>
              <a:gdLst>
                <a:gd name="T0" fmla="*/ 0 w 328"/>
                <a:gd name="T1" fmla="*/ 2147483647 h 329"/>
                <a:gd name="T2" fmla="*/ 0 w 328"/>
                <a:gd name="T3" fmla="*/ 2147483647 h 329"/>
                <a:gd name="T4" fmla="*/ 2147483647 w 328"/>
                <a:gd name="T5" fmla="*/ 0 h 329"/>
                <a:gd name="T6" fmla="*/ 2147483647 w 328"/>
                <a:gd name="T7" fmla="*/ 0 h 329"/>
                <a:gd name="T8" fmla="*/ 2147483647 w 328"/>
                <a:gd name="T9" fmla="*/ 2147483647 h 329"/>
                <a:gd name="T10" fmla="*/ 2147483647 w 328"/>
                <a:gd name="T11" fmla="*/ 2147483647 h 329"/>
                <a:gd name="T12" fmla="*/ 2147483647 w 328"/>
                <a:gd name="T13" fmla="*/ 2147483647 h 329"/>
                <a:gd name="T14" fmla="*/ 0 w 328"/>
                <a:gd name="T15" fmla="*/ 2147483647 h 3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8"/>
                <a:gd name="T25" fmla="*/ 0 h 329"/>
                <a:gd name="T26" fmla="*/ 328 w 328"/>
                <a:gd name="T27" fmla="*/ 329 h 3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8" h="329"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255"/>
                    <a:pt x="254" y="329"/>
                    <a:pt x="164" y="329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74" y="329"/>
                    <a:pt x="0" y="255"/>
                    <a:pt x="0" y="164"/>
                  </a:cubicBezTo>
                  <a:close/>
                </a:path>
              </a:pathLst>
            </a:custGeom>
            <a:solidFill>
              <a:srgbClr val="9A17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TextBox 1106"/>
            <p:cNvSpPr txBox="1">
              <a:spLocks noChangeArrowheads="1"/>
            </p:cNvSpPr>
            <p:nvPr/>
          </p:nvSpPr>
          <p:spPr bwMode="auto">
            <a:xfrm>
              <a:off x="895" y="1615"/>
              <a:ext cx="142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引导学生就某一知识点或是热点问题进行深入思考，形成自我观点，能与他人开展讨论，提高学生思辨能力，树立正确的人生观、价值观和世界观</a:t>
              </a:r>
              <a:r>
                <a:rPr lang="zh-CN" altLang="en-US">
                  <a:solidFill>
                    <a:schemeClr val="bg1"/>
                  </a:solidFill>
                </a:rPr>
                <a:t> 。</a:t>
              </a:r>
            </a:p>
          </p:txBody>
        </p:sp>
        <p:sp>
          <p:nvSpPr>
            <p:cNvPr id="34896" name="TextBox 115"/>
            <p:cNvSpPr txBox="1">
              <a:spLocks noChangeArrowheads="1"/>
            </p:cNvSpPr>
            <p:nvPr/>
          </p:nvSpPr>
          <p:spPr bwMode="auto">
            <a:xfrm>
              <a:off x="3014" y="1560"/>
              <a:ext cx="158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/>
                <a:t>学生党员讲微党课。选题要求小而新，抓住身边的热点话题，讲课内容要求结合实际和身边生动的案例。学生主讲</a:t>
              </a:r>
              <a:r>
                <a:rPr lang="en-US" altLang="zh-CN" b="1"/>
                <a:t>15</a:t>
              </a:r>
              <a:r>
                <a:rPr lang="zh-CN" altLang="en-US" b="1"/>
                <a:t>分钟，结合问题开展讨论约</a:t>
              </a:r>
              <a:r>
                <a:rPr lang="en-US" altLang="zh-CN" b="1"/>
                <a:t>10</a:t>
              </a:r>
              <a:r>
                <a:rPr lang="zh-CN" altLang="en-US" b="1"/>
                <a:t>分钟，教师点评约</a:t>
              </a:r>
              <a:r>
                <a:rPr lang="en-US" altLang="zh-CN" b="1"/>
                <a:t>5</a:t>
              </a:r>
              <a:r>
                <a:rPr lang="zh-CN" altLang="en-US" b="1"/>
                <a:t>分钟。</a:t>
              </a:r>
            </a:p>
          </p:txBody>
        </p:sp>
        <p:sp>
          <p:nvSpPr>
            <p:cNvPr id="34897" name="TextBox 116"/>
            <p:cNvSpPr txBox="1">
              <a:spLocks noChangeArrowheads="1"/>
            </p:cNvSpPr>
            <p:nvPr/>
          </p:nvSpPr>
          <p:spPr bwMode="auto">
            <a:xfrm>
              <a:off x="5157" y="1550"/>
              <a:ext cx="1716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</a:rPr>
                <a:t>开展时事政治辩论赛，以赛促学。通过辩论赛这种独特而深刻的方式进行理论学习，调动学生理论学习的积极性，引导学生围绕某一话题进行深度学习，锻炼语言表达能力、思辨能力和团队协作能力。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4538"/>
            <a:ext cx="64738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过程 4"/>
          <p:cNvSpPr/>
          <p:nvPr/>
        </p:nvSpPr>
        <p:spPr>
          <a:xfrm>
            <a:off x="0" y="6429375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0" y="0"/>
            <a:ext cx="12192000" cy="428625"/>
          </a:xfrm>
          <a:prstGeom prst="flowChartProcess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文本框 6"/>
          <p:cNvSpPr txBox="1">
            <a:spLocks noChangeArrowheads="1"/>
          </p:cNvSpPr>
          <p:nvPr/>
        </p:nvSpPr>
        <p:spPr bwMode="auto">
          <a:xfrm>
            <a:off x="798513" y="677863"/>
            <a:ext cx="10623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charset="-122"/>
              </a:rPr>
              <a:t>价值引领</a:t>
            </a:r>
            <a:r>
              <a:rPr lang="en-US" altLang="zh-CN" b="1"/>
              <a:t>——</a:t>
            </a:r>
            <a:r>
              <a:rPr lang="zh-CN" altLang="en-US" sz="2200" b="1"/>
              <a:t>通过情景体验、社会实践等形式，增强学生党员对党的价值认同，        引导学生党员自觉发挥先锋模范作用。</a:t>
            </a:r>
          </a:p>
        </p:txBody>
      </p:sp>
      <p:grpSp>
        <p:nvGrpSpPr>
          <p:cNvPr id="21509" name="组合 7"/>
          <p:cNvGrpSpPr>
            <a:grpSpLocks/>
          </p:cNvGrpSpPr>
          <p:nvPr/>
        </p:nvGrpSpPr>
        <p:grpSpPr bwMode="auto">
          <a:xfrm>
            <a:off x="268288" y="744538"/>
            <a:ext cx="460375" cy="450850"/>
            <a:chOff x="5355771" y="2077796"/>
            <a:chExt cx="460829" cy="449943"/>
          </a:xfrm>
        </p:grpSpPr>
        <p:sp>
          <p:nvSpPr>
            <p:cNvPr id="9" name="矩形 8"/>
            <p:cNvSpPr/>
            <p:nvPr/>
          </p:nvSpPr>
          <p:spPr>
            <a:xfrm>
              <a:off x="5355771" y="2077796"/>
              <a:ext cx="28444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16488" y="2077796"/>
              <a:ext cx="100112" cy="449943"/>
            </a:xfrm>
            <a:prstGeom prst="rect">
              <a:avLst/>
            </a:prstGeom>
            <a:solidFill>
              <a:srgbClr val="9A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724025" y="1819275"/>
            <a:ext cx="2728913" cy="515938"/>
          </a:xfrm>
          <a:prstGeom prst="rect">
            <a:avLst/>
          </a:prstGeom>
          <a:solidFill>
            <a:srgbClr val="EEB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29" name="文本框 24"/>
          <p:cNvSpPr txBox="1">
            <a:spLocks noChangeArrowheads="1"/>
          </p:cNvSpPr>
          <p:nvPr/>
        </p:nvSpPr>
        <p:spPr bwMode="auto">
          <a:xfrm>
            <a:off x="2047875" y="1935163"/>
            <a:ext cx="209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红色电影配音比赛</a:t>
            </a:r>
            <a:r>
              <a:rPr lang="zh-CN" altLang="en-US"/>
              <a:t> </a:t>
            </a:r>
          </a:p>
        </p:txBody>
      </p:sp>
      <p:sp>
        <p:nvSpPr>
          <p:cNvPr id="22" name="矩形 21"/>
          <p:cNvSpPr/>
          <p:nvPr/>
        </p:nvSpPr>
        <p:spPr>
          <a:xfrm>
            <a:off x="4697413" y="1827213"/>
            <a:ext cx="2728912" cy="515937"/>
          </a:xfrm>
          <a:prstGeom prst="rect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26" name="文本框 25"/>
          <p:cNvSpPr txBox="1">
            <a:spLocks noChangeArrowheads="1"/>
          </p:cNvSpPr>
          <p:nvPr/>
        </p:nvSpPr>
        <p:spPr bwMode="auto">
          <a:xfrm>
            <a:off x="5014913" y="1933575"/>
            <a:ext cx="209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组织社会实践</a:t>
            </a:r>
            <a:r>
              <a:rPr lang="zh-CN" altLang="en-US"/>
              <a:t> </a:t>
            </a:r>
          </a:p>
        </p:txBody>
      </p:sp>
      <p:sp>
        <p:nvSpPr>
          <p:cNvPr id="23" name="矩形 22"/>
          <p:cNvSpPr/>
          <p:nvPr/>
        </p:nvSpPr>
        <p:spPr>
          <a:xfrm>
            <a:off x="7658100" y="1819275"/>
            <a:ext cx="2728913" cy="515938"/>
          </a:xfrm>
          <a:prstGeom prst="rect">
            <a:avLst/>
          </a:prstGeom>
          <a:solidFill>
            <a:srgbClr val="9A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23" name="文本框 26"/>
          <p:cNvSpPr txBox="1">
            <a:spLocks noChangeArrowheads="1"/>
          </p:cNvSpPr>
          <p:nvPr/>
        </p:nvSpPr>
        <p:spPr bwMode="auto">
          <a:xfrm>
            <a:off x="7929563" y="1935163"/>
            <a:ext cx="209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编辑学生感悟</a:t>
            </a:r>
          </a:p>
        </p:txBody>
      </p:sp>
      <p:sp>
        <p:nvSpPr>
          <p:cNvPr id="21514" name="文本框 28"/>
          <p:cNvSpPr txBox="1">
            <a:spLocks noChangeArrowheads="1"/>
          </p:cNvSpPr>
          <p:nvPr/>
        </p:nvSpPr>
        <p:spPr bwMode="auto">
          <a:xfrm>
            <a:off x="1714500" y="4362450"/>
            <a:ext cx="27606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学生自发组织，自选红色电影、电视剧、动画等作品，进行片段配音，片段时长控制在</a:t>
            </a:r>
            <a:r>
              <a:rPr lang="en-US" altLang="zh-CN" sz="2000">
                <a:latin typeface="黑体" pitchFamily="2" charset="-122"/>
                <a:ea typeface="黑体" pitchFamily="2" charset="-122"/>
              </a:rPr>
              <a:t>6</a:t>
            </a:r>
            <a:r>
              <a:rPr lang="en-US" altLang="zh-CN" sz="2000">
                <a:latin typeface="Arial"/>
                <a:ea typeface="黑体" pitchFamily="2" charset="-122"/>
              </a:rPr>
              <a:t>—</a:t>
            </a:r>
            <a:r>
              <a:rPr lang="en-US" altLang="zh-CN" sz="2000"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分钟。</a:t>
            </a:r>
            <a:endParaRPr lang="zh-CN" altLang="en-US"/>
          </a:p>
        </p:txBody>
      </p:sp>
      <p:sp>
        <p:nvSpPr>
          <p:cNvPr id="21515" name="文本框 29"/>
          <p:cNvSpPr txBox="1">
            <a:spLocks noChangeArrowheads="1"/>
          </p:cNvSpPr>
          <p:nvPr/>
        </p:nvSpPr>
        <p:spPr bwMode="auto">
          <a:xfrm>
            <a:off x="4738688" y="4343400"/>
            <a:ext cx="27130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组织学生党员发挥专业所长为师生、为社会开展力所能及的志愿服务活动，践行</a:t>
            </a:r>
            <a:r>
              <a:rPr lang="zh-CN" altLang="en-US" sz="2000">
                <a:latin typeface="Arial"/>
                <a:ea typeface="黑体" pitchFamily="2" charset="-122"/>
              </a:rPr>
              <a:t>“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全心全意为人民服务</a:t>
            </a:r>
            <a:r>
              <a:rPr lang="zh-CN" altLang="en-US" sz="2000">
                <a:latin typeface="Arial"/>
                <a:ea typeface="黑体" pitchFamily="2" charset="-122"/>
              </a:rPr>
              <a:t>”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的根本宗旨。</a:t>
            </a:r>
            <a:r>
              <a:rPr lang="zh-CN" altLang="en-US"/>
              <a:t> </a:t>
            </a:r>
          </a:p>
        </p:txBody>
      </p:sp>
      <p:sp>
        <p:nvSpPr>
          <p:cNvPr id="21516" name="文本框 30"/>
          <p:cNvSpPr txBox="1">
            <a:spLocks noChangeArrowheads="1"/>
          </p:cNvSpPr>
          <p:nvPr/>
        </p:nvSpPr>
        <p:spPr bwMode="auto">
          <a:xfrm>
            <a:off x="7796213" y="4554538"/>
            <a:ext cx="2360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latin typeface="黑体" pitchFamily="2" charset="-122"/>
                <a:ea typeface="黑体" pitchFamily="2" charset="-122"/>
              </a:rPr>
              <a:t>学生成长</a:t>
            </a:r>
            <a:r>
              <a:rPr lang="en-US" altLang="zh-CN" sz="2000">
                <a:latin typeface="Arial"/>
                <a:ea typeface="黑体" pitchFamily="2" charset="-122"/>
              </a:rPr>
              <a:t>——</a:t>
            </a:r>
            <a:r>
              <a:rPr lang="zh-CN" altLang="en-US" sz="2000">
                <a:latin typeface="黑体" pitchFamily="2" charset="-122"/>
                <a:ea typeface="黑体" pitchFamily="2" charset="-122"/>
              </a:rPr>
              <a:t>活动感悟摘编</a:t>
            </a:r>
            <a:r>
              <a:rPr lang="zh-CN" altLang="en-US"/>
              <a:t> </a:t>
            </a:r>
          </a:p>
        </p:txBody>
      </p:sp>
      <p:sp>
        <p:nvSpPr>
          <p:cNvPr id="21533" name="Rectangle 29" descr="配音"/>
          <p:cNvSpPr>
            <a:spLocks noChangeArrowheads="1"/>
          </p:cNvSpPr>
          <p:nvPr/>
        </p:nvSpPr>
        <p:spPr bwMode="auto">
          <a:xfrm>
            <a:off x="1735138" y="2390775"/>
            <a:ext cx="2706687" cy="1970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4" name="Rectangle 30" descr="图片5"/>
          <p:cNvSpPr>
            <a:spLocks noChangeArrowheads="1"/>
          </p:cNvSpPr>
          <p:nvPr/>
        </p:nvSpPr>
        <p:spPr bwMode="auto">
          <a:xfrm>
            <a:off x="4718050" y="2384425"/>
            <a:ext cx="2706688" cy="1970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35" name="Rectangle 31" descr="感悟"/>
          <p:cNvSpPr>
            <a:spLocks noChangeArrowheads="1"/>
          </p:cNvSpPr>
          <p:nvPr/>
        </p:nvSpPr>
        <p:spPr bwMode="auto">
          <a:xfrm>
            <a:off x="7656513" y="2389188"/>
            <a:ext cx="2706687" cy="1970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1147</Words>
  <Application>Microsoft Office PowerPoint</Application>
  <PresentationFormat>自定义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Calibri Light</vt:lpstr>
      <vt:lpstr>Calibri</vt:lpstr>
      <vt:lpstr>楷体_GB2312</vt:lpstr>
      <vt:lpstr>经典繁毛楷</vt:lpstr>
      <vt:lpstr>方正华隶简体</vt:lpstr>
      <vt:lpstr>黑体</vt:lpstr>
      <vt:lpstr>汉仪长宋简</vt:lpstr>
      <vt:lpstr>微软雅黑</vt:lpstr>
      <vt:lpstr>Arial Black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530La</cp:lastModifiedBy>
  <cp:revision>93</cp:revision>
  <dcterms:created xsi:type="dcterms:W3CDTF">2015-07-03T11:48:10Z</dcterms:created>
  <dcterms:modified xsi:type="dcterms:W3CDTF">2017-03-28T03:00:16Z</dcterms:modified>
</cp:coreProperties>
</file>