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1" r:id="rId2"/>
    <p:sldId id="260" r:id="rId3"/>
    <p:sldId id="310" r:id="rId4"/>
    <p:sldId id="313" r:id="rId5"/>
    <p:sldId id="314" r:id="rId6"/>
    <p:sldId id="319" r:id="rId7"/>
    <p:sldId id="316" r:id="rId8"/>
    <p:sldId id="318" r:id="rId9"/>
    <p:sldId id="317" r:id="rId10"/>
    <p:sldId id="320" r:id="rId11"/>
    <p:sldId id="309" r:id="rId12"/>
  </p:sldIdLst>
  <p:sldSz cx="9144000" cy="5715000" type="screen16x10"/>
  <p:notesSz cx="6858000" cy="9144000"/>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0BBC"/>
    <a:srgbClr val="02CE8A"/>
    <a:srgbClr val="AAEC16"/>
    <a:srgbClr val="00A336"/>
    <a:srgbClr val="A82F36"/>
    <a:srgbClr val="99FF33"/>
    <a:srgbClr val="920000"/>
    <a:srgbClr val="0DB8E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27" autoAdjust="0"/>
    <p:restoredTop sz="93333" autoAdjust="0"/>
  </p:normalViewPr>
  <p:slideViewPr>
    <p:cSldViewPr showGuides="1">
      <p:cViewPr>
        <p:scale>
          <a:sx n="70" d="100"/>
          <a:sy n="70" d="100"/>
        </p:scale>
        <p:origin x="-1356" y="-276"/>
      </p:cViewPr>
      <p:guideLst>
        <p:guide orient="horz" pos="1437"/>
        <p:guide pos="197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D336050-8BE4-4BCD-802B-A07B5F272A24}" type="datetimeFigureOut">
              <a:rPr lang="zh-CN" altLang="en-US"/>
              <a:pPr>
                <a:defRPr/>
              </a:pPr>
              <a:t>2015-10-9</a:t>
            </a:fld>
            <a:endParaRPr lang="zh-CN" altLang="en-US"/>
          </a:p>
        </p:txBody>
      </p:sp>
      <p:sp>
        <p:nvSpPr>
          <p:cNvPr id="4" name="幻灯片图像占位符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1205474-A151-4C28-9B61-AC6057D8FAEF}" type="slidenum">
              <a:rPr lang="zh-CN" altLang="en-US"/>
              <a:pPr>
                <a:defRPr/>
              </a:pPr>
              <a:t>‹#›</a:t>
            </a:fld>
            <a:endParaRPr lang="zh-CN" altLang="en-US"/>
          </a:p>
        </p:txBody>
      </p:sp>
    </p:spTree>
    <p:extLst>
      <p:ext uri="{BB962C8B-B14F-4D97-AF65-F5344CB8AC3E}">
        <p14:creationId xmlns="" xmlns:p14="http://schemas.microsoft.com/office/powerpoint/2010/main" val="3066067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7184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4"/>
            <a:ext cx="8229600" cy="9525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333501"/>
            <a:ext cx="8229600" cy="3771636"/>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E0F90DE1-762D-41DD-916B-E125BFC3697D}" type="datetimeFigureOut">
              <a:rPr lang="zh-CN" altLang="en-US"/>
              <a:pPr>
                <a:defRPr/>
              </a:pPr>
              <a:t>2015-10-9</a:t>
            </a:fld>
            <a:endParaRPr lang="zh-CN" altLang="en-US"/>
          </a:p>
        </p:txBody>
      </p:sp>
      <p:sp>
        <p:nvSpPr>
          <p:cNvPr id="5" name="页脚占位符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A3251FA0-47AE-4058-8E2E-E250C671846A}" type="slidenum">
              <a:rPr lang="zh-CN" altLang="en-US"/>
              <a:pPr>
                <a:defRPr/>
              </a:pPr>
              <a:t>‹#›</a:t>
            </a:fld>
            <a:endParaRPr lang="zh-CN" altLang="en-US"/>
          </a:p>
        </p:txBody>
      </p:sp>
    </p:spTree>
    <p:extLst>
      <p:ext uri="{BB962C8B-B14F-4D97-AF65-F5344CB8AC3E}">
        <p14:creationId xmlns="" xmlns:p14="http://schemas.microsoft.com/office/powerpoint/2010/main" val="88270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7"/>
            <a:ext cx="2057400" cy="4876271"/>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867"/>
            <a:ext cx="6019800" cy="4876271"/>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D210AD85-DD02-474C-AB3A-85481FDB216D}" type="datetimeFigureOut">
              <a:rPr lang="zh-CN" altLang="en-US"/>
              <a:pPr>
                <a:defRPr/>
              </a:pPr>
              <a:t>2015-10-9</a:t>
            </a:fld>
            <a:endParaRPr lang="zh-CN" altLang="en-US"/>
          </a:p>
        </p:txBody>
      </p:sp>
      <p:sp>
        <p:nvSpPr>
          <p:cNvPr id="5" name="页脚占位符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F62AA27B-BE47-4A16-9422-25E51435DDE2}" type="slidenum">
              <a:rPr lang="zh-CN" altLang="en-US"/>
              <a:pPr>
                <a:defRPr/>
              </a:pPr>
              <a:t>‹#›</a:t>
            </a:fld>
            <a:endParaRPr lang="zh-CN" altLang="en-US"/>
          </a:p>
        </p:txBody>
      </p:sp>
    </p:spTree>
    <p:extLst>
      <p:ext uri="{BB962C8B-B14F-4D97-AF65-F5344CB8AC3E}">
        <p14:creationId xmlns="" xmlns:p14="http://schemas.microsoft.com/office/powerpoint/2010/main" val="424744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4"/>
            <a:ext cx="8229600" cy="9525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333501"/>
            <a:ext cx="8229600" cy="3771636"/>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BF753FBD-BF06-4C14-8687-6D590DE387B5}" type="datetimeFigureOut">
              <a:rPr lang="zh-CN" altLang="en-US"/>
              <a:pPr>
                <a:defRPr/>
              </a:pPr>
              <a:t>2015-10-9</a:t>
            </a:fld>
            <a:endParaRPr lang="zh-CN" altLang="en-US"/>
          </a:p>
        </p:txBody>
      </p:sp>
      <p:sp>
        <p:nvSpPr>
          <p:cNvPr id="5" name="页脚占位符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A8CFF43B-62DB-4BC5-BFB1-5DA7B0708083}" type="slidenum">
              <a:rPr lang="zh-CN" altLang="en-US"/>
              <a:pPr>
                <a:defRPr/>
              </a:pPr>
              <a:t>‹#›</a:t>
            </a:fld>
            <a:endParaRPr lang="zh-CN" altLang="en-US"/>
          </a:p>
        </p:txBody>
      </p:sp>
    </p:spTree>
    <p:extLst>
      <p:ext uri="{BB962C8B-B14F-4D97-AF65-F5344CB8AC3E}">
        <p14:creationId xmlns="" xmlns:p14="http://schemas.microsoft.com/office/powerpoint/2010/main" val="278041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8"/>
            <a:ext cx="7772400" cy="1135062"/>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D361A281-3B55-46D8-8E0D-50FEE956FA16}" type="datetimeFigureOut">
              <a:rPr lang="zh-CN" altLang="en-US"/>
              <a:pPr>
                <a:defRPr/>
              </a:pPr>
              <a:t>2015-10-9</a:t>
            </a:fld>
            <a:endParaRPr lang="zh-CN" altLang="en-US"/>
          </a:p>
        </p:txBody>
      </p:sp>
      <p:sp>
        <p:nvSpPr>
          <p:cNvPr id="5" name="页脚占位符 4"/>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6" name="灯片编号占位符 5"/>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F80AAD81-EDD5-4BDC-A38B-FFDCF2F17833}" type="slidenum">
              <a:rPr lang="zh-CN" altLang="en-US"/>
              <a:pPr>
                <a:defRPr/>
              </a:pPr>
              <a:t>‹#›</a:t>
            </a:fld>
            <a:endParaRPr lang="zh-CN" altLang="en-US"/>
          </a:p>
        </p:txBody>
      </p:sp>
    </p:spTree>
    <p:extLst>
      <p:ext uri="{BB962C8B-B14F-4D97-AF65-F5344CB8AC3E}">
        <p14:creationId xmlns="" xmlns:p14="http://schemas.microsoft.com/office/powerpoint/2010/main" val="564887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4"/>
            <a:ext cx="8229600" cy="9525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3501"/>
            <a:ext cx="4038600" cy="377163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33501"/>
            <a:ext cx="4038600" cy="377163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900AA01C-686D-4F85-A535-E8F5E14611BB}" type="datetimeFigureOut">
              <a:rPr lang="zh-CN" altLang="en-US"/>
              <a:pPr>
                <a:defRPr/>
              </a:pPr>
              <a:t>2015-10-9</a:t>
            </a:fld>
            <a:endParaRPr lang="zh-CN" altLang="en-US"/>
          </a:p>
        </p:txBody>
      </p:sp>
      <p:sp>
        <p:nvSpPr>
          <p:cNvPr id="6" name="页脚占位符 5"/>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D1285AB7-234C-498F-B01F-9844C0DFCD89}" type="slidenum">
              <a:rPr lang="zh-CN" altLang="en-US"/>
              <a:pPr>
                <a:defRPr/>
              </a:pPr>
              <a:t>‹#›</a:t>
            </a:fld>
            <a:endParaRPr lang="zh-CN" altLang="en-US"/>
          </a:p>
        </p:txBody>
      </p:sp>
    </p:spTree>
    <p:extLst>
      <p:ext uri="{BB962C8B-B14F-4D97-AF65-F5344CB8AC3E}">
        <p14:creationId xmlns="" xmlns:p14="http://schemas.microsoft.com/office/powerpoint/2010/main" val="2574281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4"/>
            <a:ext cx="8229600" cy="9525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9" y="1279261"/>
            <a:ext cx="4041775" cy="53313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9" y="1812396"/>
            <a:ext cx="4041775" cy="32927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F8265257-4E89-4B8F-A153-3B7EEE0DF51D}" type="datetimeFigureOut">
              <a:rPr lang="zh-CN" altLang="en-US"/>
              <a:pPr>
                <a:defRPr/>
              </a:pPr>
              <a:t>2015-10-9</a:t>
            </a:fld>
            <a:endParaRPr lang="zh-CN" altLang="en-US"/>
          </a:p>
        </p:txBody>
      </p:sp>
      <p:sp>
        <p:nvSpPr>
          <p:cNvPr id="8" name="页脚占位符 7"/>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9" name="灯片编号占位符 8"/>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6EA5AE51-2870-4D27-B3F4-5C42B33D154E}" type="slidenum">
              <a:rPr lang="zh-CN" altLang="en-US"/>
              <a:pPr>
                <a:defRPr/>
              </a:pPr>
              <a:t>‹#›</a:t>
            </a:fld>
            <a:endParaRPr lang="zh-CN" altLang="en-US"/>
          </a:p>
        </p:txBody>
      </p:sp>
    </p:spTree>
    <p:extLst>
      <p:ext uri="{BB962C8B-B14F-4D97-AF65-F5344CB8AC3E}">
        <p14:creationId xmlns="" xmlns:p14="http://schemas.microsoft.com/office/powerpoint/2010/main" val="4135066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4"/>
            <a:ext cx="8229600" cy="9525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6DBBB9AA-697A-491E-9943-9DF38C53B16C}" type="datetimeFigureOut">
              <a:rPr lang="zh-CN" altLang="en-US"/>
              <a:pPr>
                <a:defRPr/>
              </a:pPr>
              <a:t>2015-10-9</a:t>
            </a:fld>
            <a:endParaRPr lang="zh-CN" altLang="en-US"/>
          </a:p>
        </p:txBody>
      </p:sp>
      <p:sp>
        <p:nvSpPr>
          <p:cNvPr id="4" name="页脚占位符 3"/>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5" name="灯片编号占位符 4"/>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A07B6F89-1084-49B4-9293-263FA206C1FC}" type="slidenum">
              <a:rPr lang="zh-CN" altLang="en-US"/>
              <a:pPr>
                <a:defRPr/>
              </a:pPr>
              <a:t>‹#›</a:t>
            </a:fld>
            <a:endParaRPr lang="zh-CN" altLang="en-US"/>
          </a:p>
        </p:txBody>
      </p:sp>
    </p:spTree>
    <p:extLst>
      <p:ext uri="{BB962C8B-B14F-4D97-AF65-F5344CB8AC3E}">
        <p14:creationId xmlns="" xmlns:p14="http://schemas.microsoft.com/office/powerpoint/2010/main" val="901508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B9B3A787-2890-4A35-9509-F216D49AFFE0}" type="datetimeFigureOut">
              <a:rPr lang="zh-CN" altLang="en-US"/>
              <a:pPr>
                <a:defRPr/>
              </a:pPr>
              <a:t>2015-10-9</a:t>
            </a:fld>
            <a:endParaRPr lang="zh-CN" altLang="en-US"/>
          </a:p>
        </p:txBody>
      </p:sp>
      <p:sp>
        <p:nvSpPr>
          <p:cNvPr id="3" name="页脚占位符 2"/>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4" name="灯片编号占位符 3"/>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0106B96E-3404-422E-87E4-EB7CCD55BF1F}" type="slidenum">
              <a:rPr lang="zh-CN" altLang="en-US"/>
              <a:pPr>
                <a:defRPr/>
              </a:pPr>
              <a:t>‹#›</a:t>
            </a:fld>
            <a:endParaRPr lang="zh-CN" altLang="en-US"/>
          </a:p>
        </p:txBody>
      </p:sp>
    </p:spTree>
    <p:extLst>
      <p:ext uri="{BB962C8B-B14F-4D97-AF65-F5344CB8AC3E}">
        <p14:creationId xmlns="" xmlns:p14="http://schemas.microsoft.com/office/powerpoint/2010/main" val="259772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4" y="227541"/>
            <a:ext cx="3008313" cy="968376"/>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4"/>
            <a:ext cx="5111750" cy="487759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4" y="1195919"/>
            <a:ext cx="3008313" cy="390921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C45C7F76-197B-45CE-A73E-F5D3A08B17AC}" type="datetimeFigureOut">
              <a:rPr lang="zh-CN" altLang="en-US"/>
              <a:pPr>
                <a:defRPr/>
              </a:pPr>
              <a:t>2015-10-9</a:t>
            </a:fld>
            <a:endParaRPr lang="zh-CN" altLang="en-US"/>
          </a:p>
        </p:txBody>
      </p:sp>
      <p:sp>
        <p:nvSpPr>
          <p:cNvPr id="6" name="页脚占位符 5"/>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1883C6DC-4A8E-4AD6-BDFA-EBC4907F46DE}" type="slidenum">
              <a:rPr lang="zh-CN" altLang="en-US"/>
              <a:pPr>
                <a:defRPr/>
              </a:pPr>
              <a:t>‹#›</a:t>
            </a:fld>
            <a:endParaRPr lang="zh-CN" altLang="en-US"/>
          </a:p>
        </p:txBody>
      </p:sp>
    </p:spTree>
    <p:extLst>
      <p:ext uri="{BB962C8B-B14F-4D97-AF65-F5344CB8AC3E}">
        <p14:creationId xmlns="" xmlns:p14="http://schemas.microsoft.com/office/powerpoint/2010/main" val="410767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472783"/>
            <a:ext cx="5486400" cy="67071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53BCF950-9D52-4591-A330-67CF6A1D5981}" type="datetimeFigureOut">
              <a:rPr lang="zh-CN" altLang="en-US"/>
              <a:pPr>
                <a:defRPr/>
              </a:pPr>
              <a:t>2015-10-9</a:t>
            </a:fld>
            <a:endParaRPr lang="zh-CN" altLang="en-US"/>
          </a:p>
        </p:txBody>
      </p:sp>
      <p:sp>
        <p:nvSpPr>
          <p:cNvPr id="6" name="页脚占位符 5"/>
          <p:cNvSpPr>
            <a:spLocks noGrp="1"/>
          </p:cNvSpPr>
          <p:nvPr>
            <p:ph type="ftr" sz="quarter" idx="11"/>
          </p:nvPr>
        </p:nvSpPr>
        <p:spPr>
          <a:xfrm>
            <a:off x="3124200" y="5297488"/>
            <a:ext cx="2895600" cy="303212"/>
          </a:xfrm>
          <a:prstGeom prst="rect">
            <a:avLst/>
          </a:prstGeom>
        </p:spPr>
        <p:txBody>
          <a:bodyPr/>
          <a:lstStyle>
            <a:lvl1pPr fontAlgn="auto">
              <a:spcBef>
                <a:spcPts val="0"/>
              </a:spcBef>
              <a:spcAft>
                <a:spcPts val="0"/>
              </a:spcAft>
              <a:defRPr>
                <a:latin typeface="+mn-lt"/>
                <a:ea typeface="+mn-ea"/>
              </a:defRPr>
            </a:lvl1pPr>
          </a:lstStyle>
          <a:p>
            <a:pPr>
              <a:defRPr/>
            </a:pPr>
            <a:endParaRPr lang="zh-CN" altLang="en-US"/>
          </a:p>
        </p:txBody>
      </p:sp>
      <p:sp>
        <p:nvSpPr>
          <p:cNvPr id="7" name="灯片编号占位符 6"/>
          <p:cNvSpPr>
            <a:spLocks noGrp="1"/>
          </p:cNvSpPr>
          <p:nvPr>
            <p:ph type="sldNum" sz="quarter" idx="12"/>
          </p:nvPr>
        </p:nvSpPr>
        <p:spPr>
          <a:xfrm>
            <a:off x="6553200" y="5297488"/>
            <a:ext cx="2133600" cy="303212"/>
          </a:xfrm>
          <a:prstGeom prst="rect">
            <a:avLst/>
          </a:prstGeom>
        </p:spPr>
        <p:txBody>
          <a:bodyPr/>
          <a:lstStyle>
            <a:lvl1pPr fontAlgn="auto">
              <a:spcBef>
                <a:spcPts val="0"/>
              </a:spcBef>
              <a:spcAft>
                <a:spcPts val="0"/>
              </a:spcAft>
              <a:defRPr>
                <a:latin typeface="+mn-lt"/>
                <a:ea typeface="+mn-ea"/>
              </a:defRPr>
            </a:lvl1pPr>
          </a:lstStyle>
          <a:p>
            <a:pPr>
              <a:defRPr/>
            </a:pPr>
            <a:fld id="{B2126AF2-3F86-439A-A23B-42424BB59B87}" type="slidenum">
              <a:rPr lang="zh-CN" altLang="en-US"/>
              <a:pPr>
                <a:defRPr/>
              </a:pPr>
              <a:t>‹#›</a:t>
            </a:fld>
            <a:endParaRPr lang="zh-CN" altLang="en-US"/>
          </a:p>
        </p:txBody>
      </p:sp>
    </p:spTree>
    <p:extLst>
      <p:ext uri="{BB962C8B-B14F-4D97-AF65-F5344CB8AC3E}">
        <p14:creationId xmlns="" xmlns:p14="http://schemas.microsoft.com/office/powerpoint/2010/main" val="332054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 name="矩形 53"/>
          <p:cNvSpPr/>
          <p:nvPr userDrawn="1"/>
        </p:nvSpPr>
        <p:spPr>
          <a:xfrm>
            <a:off x="0" y="1"/>
            <a:ext cx="9144000" cy="1273324"/>
          </a:xfrm>
          <a:custGeom>
            <a:avLst/>
            <a:gdLst/>
            <a:ahLst/>
            <a:cxnLst/>
            <a:rect l="l" t="t" r="r" b="b"/>
            <a:pathLst>
              <a:path w="9144000" h="1573468">
                <a:moveTo>
                  <a:pt x="0" y="0"/>
                </a:moveTo>
                <a:lnTo>
                  <a:pt x="9144000" y="0"/>
                </a:lnTo>
                <a:lnTo>
                  <a:pt x="9144000" y="1573468"/>
                </a:lnTo>
                <a:cubicBezTo>
                  <a:pt x="8366324" y="1260849"/>
                  <a:pt x="6613146" y="987880"/>
                  <a:pt x="4566370" y="893733"/>
                </a:cubicBezTo>
                <a:cubicBezTo>
                  <a:pt x="2564681" y="801661"/>
                  <a:pt x="826911" y="905676"/>
                  <a:pt x="0" y="1134226"/>
                </a:cubicBezTo>
                <a:close/>
              </a:path>
            </a:pathLst>
          </a:custGeom>
          <a:gradFill flip="none" rotWithShape="0">
            <a:gsLst>
              <a:gs pos="31000">
                <a:srgbClr val="63C03E"/>
              </a:gs>
              <a:gs pos="100000">
                <a:srgbClr val="00A336"/>
              </a:gs>
            </a:gsLst>
            <a:path path="circle">
              <a:fillToRect l="50000" t="50000" r="50000" b="50000"/>
            </a:path>
            <a:tileRect/>
          </a:gradFill>
          <a:ln>
            <a:noFill/>
          </a:ln>
          <a:effectLst>
            <a:glow rad="127000">
              <a:srgbClr val="AAEC16">
                <a:alpha val="30000"/>
              </a:srgb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6" name="椭圆 55"/>
          <p:cNvSpPr/>
          <p:nvPr userDrawn="1"/>
        </p:nvSpPr>
        <p:spPr>
          <a:xfrm>
            <a:off x="536926" y="-1390972"/>
            <a:ext cx="2232248" cy="2235968"/>
          </a:xfrm>
          <a:prstGeom prst="ellipse">
            <a:avLst/>
          </a:prstGeom>
          <a:gradFill flip="none" rotWithShape="1">
            <a:gsLst>
              <a:gs pos="0">
                <a:srgbClr val="E5EBAF">
                  <a:alpha val="50000"/>
                </a:srgbClr>
              </a:gs>
              <a:gs pos="100000">
                <a:srgbClr val="99FF33">
                  <a:lumMod val="99000"/>
                  <a:lumOff val="1000"/>
                  <a:alpha val="4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8" name="椭圆 57"/>
          <p:cNvSpPr/>
          <p:nvPr userDrawn="1"/>
        </p:nvSpPr>
        <p:spPr>
          <a:xfrm>
            <a:off x="3587269" y="-455626"/>
            <a:ext cx="1011290" cy="1012975"/>
          </a:xfrm>
          <a:prstGeom prst="ellipse">
            <a:avLst/>
          </a:prstGeom>
          <a:gradFill flip="none" rotWithShape="1">
            <a:gsLst>
              <a:gs pos="0">
                <a:srgbClr val="E5EBAF">
                  <a:alpha val="58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59" name="椭圆 58"/>
          <p:cNvSpPr/>
          <p:nvPr userDrawn="1"/>
        </p:nvSpPr>
        <p:spPr>
          <a:xfrm>
            <a:off x="4565472" y="108452"/>
            <a:ext cx="505645" cy="506488"/>
          </a:xfrm>
          <a:prstGeom prst="ellipse">
            <a:avLst/>
          </a:prstGeom>
          <a:gradFill flip="none" rotWithShape="1">
            <a:gsLst>
              <a:gs pos="0">
                <a:srgbClr val="E5EBAF">
                  <a:alpha val="55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0" name="椭圆 59"/>
          <p:cNvSpPr/>
          <p:nvPr userDrawn="1"/>
        </p:nvSpPr>
        <p:spPr>
          <a:xfrm>
            <a:off x="6770714" y="-1967035"/>
            <a:ext cx="3024336" cy="3029377"/>
          </a:xfrm>
          <a:prstGeom prst="ellipse">
            <a:avLst/>
          </a:prstGeom>
          <a:gradFill flip="none" rotWithShape="1">
            <a:gsLst>
              <a:gs pos="0">
                <a:srgbClr val="E5EBAF">
                  <a:alpha val="77000"/>
                </a:srgbClr>
              </a:gs>
              <a:gs pos="100000">
                <a:srgbClr val="99FF33">
                  <a:alpha val="9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1" name="椭圆 60"/>
          <p:cNvSpPr/>
          <p:nvPr userDrawn="1"/>
        </p:nvSpPr>
        <p:spPr>
          <a:xfrm>
            <a:off x="8313238" y="337221"/>
            <a:ext cx="1011290" cy="1012975"/>
          </a:xfrm>
          <a:prstGeom prst="ellipse">
            <a:avLst/>
          </a:prstGeom>
          <a:gradFill flip="none" rotWithShape="1">
            <a:gsLst>
              <a:gs pos="0">
                <a:srgbClr val="E5EBAF">
                  <a:alpha val="60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2" name="椭圆 61"/>
          <p:cNvSpPr/>
          <p:nvPr userDrawn="1"/>
        </p:nvSpPr>
        <p:spPr>
          <a:xfrm>
            <a:off x="320350" y="-181650"/>
            <a:ext cx="579242" cy="580207"/>
          </a:xfrm>
          <a:prstGeom prst="ellipse">
            <a:avLst/>
          </a:prstGeom>
          <a:gradFill flip="none" rotWithShape="1">
            <a:gsLst>
              <a:gs pos="0">
                <a:srgbClr val="E5EBAF">
                  <a:alpha val="48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3" name="椭圆 62"/>
          <p:cNvSpPr/>
          <p:nvPr userDrawn="1"/>
        </p:nvSpPr>
        <p:spPr>
          <a:xfrm>
            <a:off x="6084168" y="-22858"/>
            <a:ext cx="648072" cy="649152"/>
          </a:xfrm>
          <a:prstGeom prst="ellipse">
            <a:avLst/>
          </a:prstGeom>
          <a:gradFill flip="none" rotWithShape="1">
            <a:gsLst>
              <a:gs pos="0">
                <a:srgbClr val="E5EBAF">
                  <a:alpha val="47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
        <p:nvSpPr>
          <p:cNvPr id="64" name="椭圆 63"/>
          <p:cNvSpPr/>
          <p:nvPr userDrawn="1"/>
        </p:nvSpPr>
        <p:spPr>
          <a:xfrm>
            <a:off x="7668344" y="-1537546"/>
            <a:ext cx="2160240" cy="2163840"/>
          </a:xfrm>
          <a:prstGeom prst="ellipse">
            <a:avLst/>
          </a:prstGeom>
          <a:gradFill flip="none" rotWithShape="1">
            <a:gsLst>
              <a:gs pos="0">
                <a:srgbClr val="E5EBAF">
                  <a:alpha val="55000"/>
                </a:srgbClr>
              </a:gs>
              <a:gs pos="100000">
                <a:srgbClr val="99FF33">
                  <a:alpha val="12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endParaRP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p:cNvSpPr/>
          <p:nvPr/>
        </p:nvSpPr>
        <p:spPr>
          <a:xfrm>
            <a:off x="0" y="0"/>
            <a:ext cx="9144000" cy="5715000"/>
          </a:xfrm>
          <a:prstGeom prst="rect">
            <a:avLst/>
          </a:prstGeom>
          <a:gradFill flip="none" rotWithShape="1">
            <a:gsLst>
              <a:gs pos="0">
                <a:schemeClr val="bg1">
                  <a:alpha val="0"/>
                </a:schemeClr>
              </a:gs>
              <a:gs pos="64000">
                <a:srgbClr val="63C03E"/>
              </a:gs>
              <a:gs pos="100000">
                <a:srgbClr val="00A336"/>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椭圆 18"/>
          <p:cNvSpPr/>
          <p:nvPr/>
        </p:nvSpPr>
        <p:spPr>
          <a:xfrm>
            <a:off x="0" y="0"/>
            <a:ext cx="9130940" cy="5715000"/>
          </a:xfrm>
          <a:prstGeom prst="ellipse">
            <a:avLst/>
          </a:prstGeom>
          <a:gradFill flip="none" rotWithShape="1">
            <a:gsLst>
              <a:gs pos="0">
                <a:srgbClr val="E5EBAF">
                  <a:alpha val="15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椭圆 9"/>
          <p:cNvSpPr/>
          <p:nvPr/>
        </p:nvSpPr>
        <p:spPr>
          <a:xfrm>
            <a:off x="395536" y="3278933"/>
            <a:ext cx="2232248" cy="2232248"/>
          </a:xfrm>
          <a:prstGeom prst="ellipse">
            <a:avLst/>
          </a:prstGeom>
          <a:gradFill flip="none" rotWithShape="1">
            <a:gsLst>
              <a:gs pos="0">
                <a:srgbClr val="E5EBAF">
                  <a:alpha val="50000"/>
                </a:srgbClr>
              </a:gs>
              <a:gs pos="100000">
                <a:srgbClr val="99FF33">
                  <a:lumMod val="99000"/>
                  <a:lumOff val="1000"/>
                  <a:alpha val="4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椭圆 12"/>
          <p:cNvSpPr/>
          <p:nvPr/>
        </p:nvSpPr>
        <p:spPr>
          <a:xfrm>
            <a:off x="-324544" y="4488238"/>
            <a:ext cx="792088" cy="792088"/>
          </a:xfrm>
          <a:prstGeom prst="ellipse">
            <a:avLst/>
          </a:prstGeom>
          <a:gradFill flip="none" rotWithShape="1">
            <a:gsLst>
              <a:gs pos="0">
                <a:srgbClr val="E5EBAF">
                  <a:alpha val="53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椭圆 13"/>
          <p:cNvSpPr/>
          <p:nvPr/>
        </p:nvSpPr>
        <p:spPr>
          <a:xfrm>
            <a:off x="8119650" y="4703710"/>
            <a:ext cx="1011290" cy="1011290"/>
          </a:xfrm>
          <a:prstGeom prst="ellipse">
            <a:avLst/>
          </a:prstGeom>
          <a:gradFill flip="none" rotWithShape="1">
            <a:gsLst>
              <a:gs pos="0">
                <a:srgbClr val="E5EBAF">
                  <a:alpha val="58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椭圆 16"/>
          <p:cNvSpPr/>
          <p:nvPr/>
        </p:nvSpPr>
        <p:spPr>
          <a:xfrm>
            <a:off x="2771800" y="5209355"/>
            <a:ext cx="505645" cy="505645"/>
          </a:xfrm>
          <a:prstGeom prst="ellipse">
            <a:avLst/>
          </a:prstGeom>
          <a:gradFill flip="none" rotWithShape="1">
            <a:gsLst>
              <a:gs pos="0">
                <a:srgbClr val="E5EBAF">
                  <a:alpha val="55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椭圆 10"/>
          <p:cNvSpPr/>
          <p:nvPr/>
        </p:nvSpPr>
        <p:spPr>
          <a:xfrm>
            <a:off x="6770714" y="-1895028"/>
            <a:ext cx="3024336" cy="3024336"/>
          </a:xfrm>
          <a:prstGeom prst="ellipse">
            <a:avLst/>
          </a:prstGeom>
          <a:gradFill flip="none" rotWithShape="1">
            <a:gsLst>
              <a:gs pos="0">
                <a:srgbClr val="E5EBAF">
                  <a:alpha val="77000"/>
                </a:srgbClr>
              </a:gs>
              <a:gs pos="100000">
                <a:srgbClr val="99FF33">
                  <a:alpha val="9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椭圆 11"/>
          <p:cNvSpPr/>
          <p:nvPr/>
        </p:nvSpPr>
        <p:spPr>
          <a:xfrm>
            <a:off x="8313238" y="534988"/>
            <a:ext cx="1011290" cy="1011290"/>
          </a:xfrm>
          <a:prstGeom prst="ellipse">
            <a:avLst/>
          </a:prstGeom>
          <a:gradFill flip="none" rotWithShape="1">
            <a:gsLst>
              <a:gs pos="0">
                <a:srgbClr val="E5EBAF">
                  <a:alpha val="60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椭圆 14"/>
          <p:cNvSpPr/>
          <p:nvPr/>
        </p:nvSpPr>
        <p:spPr>
          <a:xfrm>
            <a:off x="320350" y="-181350"/>
            <a:ext cx="579242" cy="579242"/>
          </a:xfrm>
          <a:prstGeom prst="ellipse">
            <a:avLst/>
          </a:prstGeom>
          <a:gradFill flip="none" rotWithShape="1">
            <a:gsLst>
              <a:gs pos="0">
                <a:srgbClr val="E5EBAF">
                  <a:alpha val="48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椭圆 15"/>
          <p:cNvSpPr/>
          <p:nvPr/>
        </p:nvSpPr>
        <p:spPr>
          <a:xfrm>
            <a:off x="6084168" y="-22820"/>
            <a:ext cx="648072" cy="648072"/>
          </a:xfrm>
          <a:prstGeom prst="ellipse">
            <a:avLst/>
          </a:prstGeom>
          <a:gradFill flip="none" rotWithShape="1">
            <a:gsLst>
              <a:gs pos="0">
                <a:srgbClr val="E5EBAF">
                  <a:alpha val="47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椭圆 17"/>
          <p:cNvSpPr/>
          <p:nvPr/>
        </p:nvSpPr>
        <p:spPr>
          <a:xfrm>
            <a:off x="7668344" y="-1534988"/>
            <a:ext cx="2160240" cy="2160240"/>
          </a:xfrm>
          <a:prstGeom prst="ellipse">
            <a:avLst/>
          </a:prstGeom>
          <a:gradFill flip="none" rotWithShape="1">
            <a:gsLst>
              <a:gs pos="0">
                <a:srgbClr val="E5EBAF">
                  <a:alpha val="55000"/>
                </a:srgbClr>
              </a:gs>
              <a:gs pos="100000">
                <a:srgbClr val="99FF33">
                  <a:alpha val="12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rot="775681">
            <a:off x="-288010" y="478427"/>
            <a:ext cx="9691312" cy="4821579"/>
          </a:xfrm>
          <a:custGeom>
            <a:avLst/>
            <a:gdLst/>
            <a:ahLst/>
            <a:cxnLst/>
            <a:rect l="l" t="t" r="r" b="b"/>
            <a:pathLst>
              <a:path w="9691312" h="4821579">
                <a:moveTo>
                  <a:pt x="2507519" y="263739"/>
                </a:moveTo>
                <a:cubicBezTo>
                  <a:pt x="2616372" y="237116"/>
                  <a:pt x="2727515" y="212326"/>
                  <a:pt x="2840769" y="189452"/>
                </a:cubicBezTo>
                <a:cubicBezTo>
                  <a:pt x="3444793" y="67459"/>
                  <a:pt x="4108885" y="0"/>
                  <a:pt x="4805971" y="0"/>
                </a:cubicBezTo>
                <a:cubicBezTo>
                  <a:pt x="6764477" y="0"/>
                  <a:pt x="8462521" y="532497"/>
                  <a:pt x="9298990" y="1311659"/>
                </a:cubicBezTo>
                <a:lnTo>
                  <a:pt x="9691312" y="3020786"/>
                </a:lnTo>
                <a:cubicBezTo>
                  <a:pt x="9125730" y="4056951"/>
                  <a:pt x="7152855" y="4821580"/>
                  <a:pt x="4805970" y="4821579"/>
                </a:cubicBezTo>
                <a:cubicBezTo>
                  <a:pt x="2948372" y="4821579"/>
                  <a:pt x="1325089" y="4342540"/>
                  <a:pt x="448958" y="3628329"/>
                </a:cubicBezTo>
                <a:lnTo>
                  <a:pt x="0" y="1672472"/>
                </a:lnTo>
                <a:cubicBezTo>
                  <a:pt x="411792" y="1058905"/>
                  <a:pt x="1324377" y="553107"/>
                  <a:pt x="2507519" y="263739"/>
                </a:cubicBezTo>
                <a:close/>
              </a:path>
            </a:pathLst>
          </a:custGeom>
          <a:solidFill>
            <a:srgbClr val="CCE3B7"/>
          </a:solidFill>
          <a:ln>
            <a:solidFill>
              <a:srgbClr val="E2EEBC"/>
            </a:solidFill>
          </a:ln>
          <a:effectLst>
            <a:glow rad="241300">
              <a:srgbClr val="E5EBAF">
                <a:alpha val="66000"/>
              </a:srgbClr>
            </a:glo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4" name="组合 3"/>
          <p:cNvGrpSpPr>
            <a:grpSpLocks/>
          </p:cNvGrpSpPr>
          <p:nvPr/>
        </p:nvGrpSpPr>
        <p:grpSpPr bwMode="auto">
          <a:xfrm>
            <a:off x="23812" y="571484"/>
            <a:ext cx="9120188" cy="4508500"/>
            <a:chOff x="244638" y="796749"/>
            <a:chExt cx="9119702" cy="4509023"/>
          </a:xfrm>
        </p:grpSpPr>
        <p:sp>
          <p:nvSpPr>
            <p:cNvPr id="7" name="椭圆 6"/>
            <p:cNvSpPr/>
            <p:nvPr/>
          </p:nvSpPr>
          <p:spPr>
            <a:xfrm rot="775681">
              <a:off x="244638" y="796749"/>
              <a:ext cx="9103828" cy="4326440"/>
            </a:xfrm>
            <a:custGeom>
              <a:avLst/>
              <a:gdLst/>
              <a:ahLst/>
              <a:cxnLst/>
              <a:rect l="l" t="t" r="r" b="b"/>
              <a:pathLst>
                <a:path w="9104201" h="4327116">
                  <a:moveTo>
                    <a:pt x="2403120" y="261130"/>
                  </a:moveTo>
                  <a:cubicBezTo>
                    <a:pt x="3053759" y="94596"/>
                    <a:pt x="3799377" y="0"/>
                    <a:pt x="4591885" y="0"/>
                  </a:cubicBezTo>
                  <a:cubicBezTo>
                    <a:pt x="6489521" y="0"/>
                    <a:pt x="8118304" y="542360"/>
                    <a:pt x="8817913" y="1316187"/>
                  </a:cubicBezTo>
                  <a:lnTo>
                    <a:pt x="9104201" y="2563387"/>
                  </a:lnTo>
                  <a:cubicBezTo>
                    <a:pt x="8706876" y="3567504"/>
                    <a:pt x="6837654" y="4327116"/>
                    <a:pt x="4591885" y="4327116"/>
                  </a:cubicBezTo>
                  <a:cubicBezTo>
                    <a:pt x="2055857" y="4327117"/>
                    <a:pt x="0" y="3358458"/>
                    <a:pt x="0" y="2163558"/>
                  </a:cubicBezTo>
                  <a:cubicBezTo>
                    <a:pt x="0" y="1342064"/>
                    <a:pt x="971714" y="627505"/>
                    <a:pt x="2403120" y="26113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effectLst>
                  <a:outerShdw blurRad="50800" dist="38100" algn="l" rotWithShape="0">
                    <a:prstClr val="black">
                      <a:alpha val="47000"/>
                    </a:prstClr>
                  </a:outerShdw>
                </a:effectLst>
              </a:endParaRPr>
            </a:p>
          </p:txBody>
        </p:sp>
        <p:pic>
          <p:nvPicPr>
            <p:cNvPr id="12338" name="Picture 2" descr="E:\桌面\未命名 拷贝.png"/>
            <p:cNvPicPr>
              <a:picLocks noChangeAspect="1" noChangeArrowheads="1"/>
            </p:cNvPicPr>
            <p:nvPr/>
          </p:nvPicPr>
          <p:blipFill>
            <a:blip r:embed="rId2">
              <a:extLst>
                <a:ext uri="{28A0092B-C50C-407E-A947-70E740481C1C}">
                  <a14:useLocalDpi xmlns="" xmlns:a14="http://schemas.microsoft.com/office/drawing/2010/main" val="0"/>
                </a:ext>
              </a:extLst>
            </a:blip>
            <a:srcRect l="13824" t="57797" r="18803" b="2914"/>
            <a:stretch>
              <a:fillRect/>
            </a:stretch>
          </p:blipFill>
          <p:spPr bwMode="auto">
            <a:xfrm>
              <a:off x="5724128" y="3325136"/>
              <a:ext cx="3420301" cy="19806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椭圆 6"/>
            <p:cNvSpPr/>
            <p:nvPr/>
          </p:nvSpPr>
          <p:spPr>
            <a:xfrm rot="775681">
              <a:off x="260512" y="796749"/>
              <a:ext cx="9103828" cy="4326440"/>
            </a:xfrm>
            <a:custGeom>
              <a:avLst/>
              <a:gdLst/>
              <a:ahLst/>
              <a:cxnLst/>
              <a:rect l="l" t="t" r="r" b="b"/>
              <a:pathLst>
                <a:path w="9104201" h="4327116">
                  <a:moveTo>
                    <a:pt x="2403120" y="261130"/>
                  </a:moveTo>
                  <a:cubicBezTo>
                    <a:pt x="3053759" y="94596"/>
                    <a:pt x="3799377" y="0"/>
                    <a:pt x="4591885" y="0"/>
                  </a:cubicBezTo>
                  <a:cubicBezTo>
                    <a:pt x="6489521" y="0"/>
                    <a:pt x="8118304" y="542360"/>
                    <a:pt x="8817913" y="1316187"/>
                  </a:cubicBezTo>
                  <a:lnTo>
                    <a:pt x="9104201" y="2563387"/>
                  </a:lnTo>
                  <a:cubicBezTo>
                    <a:pt x="8706876" y="3567504"/>
                    <a:pt x="6837654" y="4327116"/>
                    <a:pt x="4591885" y="4327116"/>
                  </a:cubicBezTo>
                  <a:cubicBezTo>
                    <a:pt x="2055857" y="4327117"/>
                    <a:pt x="0" y="3358458"/>
                    <a:pt x="0" y="2163558"/>
                  </a:cubicBezTo>
                  <a:cubicBezTo>
                    <a:pt x="0" y="1342064"/>
                    <a:pt x="971714" y="627505"/>
                    <a:pt x="2403120" y="261130"/>
                  </a:cubicBezTo>
                  <a:close/>
                </a:path>
              </a:pathLst>
            </a:custGeom>
            <a:solidFill>
              <a:schemeClr val="bg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effectLst>
                  <a:outerShdw blurRad="50800" dist="38100" algn="l" rotWithShape="0">
                    <a:prstClr val="black">
                      <a:alpha val="47000"/>
                    </a:prstClr>
                  </a:outerShdw>
                </a:effectLst>
              </a:endParaRPr>
            </a:p>
          </p:txBody>
        </p:sp>
      </p:grpSp>
      <p:sp>
        <p:nvSpPr>
          <p:cNvPr id="20" name="矩形 19"/>
          <p:cNvSpPr/>
          <p:nvPr/>
        </p:nvSpPr>
        <p:spPr>
          <a:xfrm>
            <a:off x="467544" y="2281436"/>
            <a:ext cx="6336704" cy="18000"/>
          </a:xfrm>
          <a:prstGeom prst="rect">
            <a:avLst/>
          </a:prstGeom>
          <a:gradFill flip="none" rotWithShape="1">
            <a:gsLst>
              <a:gs pos="50000">
                <a:srgbClr val="00A336"/>
              </a:gs>
              <a:gs pos="0">
                <a:schemeClr val="bg1">
                  <a:alpha val="0"/>
                </a:schemeClr>
              </a:gs>
              <a:gs pos="100000">
                <a:schemeClr val="bg1">
                  <a:alpha val="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2" name="矩形 21"/>
          <p:cNvSpPr/>
          <p:nvPr/>
        </p:nvSpPr>
        <p:spPr>
          <a:xfrm>
            <a:off x="4500562" y="3929070"/>
            <a:ext cx="1474744" cy="311133"/>
          </a:xfrm>
          <a:prstGeom prst="rect">
            <a:avLst/>
          </a:prstGeom>
        </p:spPr>
        <p:txBody>
          <a:bodyPr wrap="none" lIns="64284" tIns="32142" rIns="64284" bIns="32142">
            <a:spAutoFit/>
          </a:bodyPr>
          <a:lstStyle/>
          <a:p>
            <a:pPr algn="ctr" fontAlgn="auto">
              <a:spcBef>
                <a:spcPts val="0"/>
              </a:spcBef>
              <a:spcAft>
                <a:spcPts val="0"/>
              </a:spcAft>
              <a:defRPr/>
            </a:pPr>
            <a:r>
              <a:rPr lang="en-US" altLang="zh-CN" sz="1600" dirty="0" smtClean="0">
                <a:solidFill>
                  <a:schemeClr val="bg1">
                    <a:lumMod val="50000"/>
                  </a:schemeClr>
                </a:solidFill>
                <a:ea typeface="微软雅黑" pitchFamily="34" charset="-122"/>
                <a:cs typeface="Calibri" pitchFamily="34" charset="0"/>
              </a:rPr>
              <a:t>2015</a:t>
            </a:r>
            <a:r>
              <a:rPr lang="zh-CN" altLang="en-US" sz="1600" dirty="0" smtClean="0">
                <a:solidFill>
                  <a:schemeClr val="bg1">
                    <a:lumMod val="50000"/>
                  </a:schemeClr>
                </a:solidFill>
                <a:ea typeface="微软雅黑" pitchFamily="34" charset="-122"/>
                <a:cs typeface="Calibri" pitchFamily="34" charset="0"/>
              </a:rPr>
              <a:t>年</a:t>
            </a:r>
            <a:r>
              <a:rPr lang="en-US" altLang="zh-CN" sz="1600" dirty="0" smtClean="0">
                <a:solidFill>
                  <a:schemeClr val="bg1">
                    <a:lumMod val="50000"/>
                  </a:schemeClr>
                </a:solidFill>
                <a:ea typeface="微软雅黑" pitchFamily="34" charset="-122"/>
                <a:cs typeface="Calibri" pitchFamily="34" charset="0"/>
              </a:rPr>
              <a:t>10</a:t>
            </a:r>
            <a:r>
              <a:rPr lang="zh-CN" altLang="en-US" sz="1600" dirty="0" smtClean="0">
                <a:solidFill>
                  <a:schemeClr val="bg1">
                    <a:lumMod val="50000"/>
                  </a:schemeClr>
                </a:solidFill>
                <a:ea typeface="微软雅黑" pitchFamily="34" charset="-122"/>
                <a:cs typeface="Calibri" pitchFamily="34" charset="0"/>
              </a:rPr>
              <a:t>月</a:t>
            </a:r>
            <a:r>
              <a:rPr lang="en-US" altLang="zh-CN" sz="1600" dirty="0" smtClean="0">
                <a:solidFill>
                  <a:schemeClr val="bg1">
                    <a:lumMod val="50000"/>
                  </a:schemeClr>
                </a:solidFill>
                <a:ea typeface="微软雅黑" pitchFamily="34" charset="-122"/>
                <a:cs typeface="Calibri" pitchFamily="34" charset="0"/>
              </a:rPr>
              <a:t>8</a:t>
            </a:r>
            <a:r>
              <a:rPr lang="zh-CN" altLang="en-US" sz="1600" dirty="0" smtClean="0">
                <a:solidFill>
                  <a:schemeClr val="bg1">
                    <a:lumMod val="50000"/>
                  </a:schemeClr>
                </a:solidFill>
                <a:ea typeface="微软雅黑" pitchFamily="34" charset="-122"/>
                <a:cs typeface="Calibri" pitchFamily="34" charset="0"/>
              </a:rPr>
              <a:t>日</a:t>
            </a:r>
            <a:endParaRPr lang="zh-CN" altLang="en-US" sz="1600" dirty="0">
              <a:solidFill>
                <a:schemeClr val="bg1">
                  <a:lumMod val="50000"/>
                </a:schemeClr>
              </a:solidFill>
              <a:ea typeface="微软雅黑" pitchFamily="34" charset="-122"/>
              <a:cs typeface="Calibri" pitchFamily="34" charset="0"/>
            </a:endParaRPr>
          </a:p>
        </p:txBody>
      </p:sp>
      <p:sp>
        <p:nvSpPr>
          <p:cNvPr id="24" name="Rectangle 2"/>
          <p:cNvSpPr txBox="1">
            <a:spLocks noChangeArrowheads="1"/>
          </p:cNvSpPr>
          <p:nvPr/>
        </p:nvSpPr>
        <p:spPr bwMode="black">
          <a:xfrm>
            <a:off x="2500298" y="3286128"/>
            <a:ext cx="5387975" cy="5539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algn="ctr" eaLnBrk="1" hangingPunct="1"/>
            <a:r>
              <a:rPr lang="zh-CN" altLang="en-US" sz="3600" dirty="0" smtClean="0">
                <a:solidFill>
                  <a:srgbClr val="AAEC16"/>
                </a:solidFill>
                <a:effectLst>
                  <a:outerShdw blurRad="1270000" dist="584200" dir="5460000" sx="196000" sy="196000" algn="ctr" rotWithShape="0">
                    <a:schemeClr val="accent3">
                      <a:lumMod val="50000"/>
                      <a:alpha val="0"/>
                    </a:schemeClr>
                  </a:outerShdw>
                </a:effectLst>
                <a:latin typeface="华文隶书" pitchFamily="2" charset="-122"/>
                <a:ea typeface="华文隶书" pitchFamily="2" charset="-122"/>
                <a:cs typeface="Calibri" pitchFamily="34" charset="0"/>
              </a:rPr>
              <a:t>思想教育不再困难</a:t>
            </a:r>
            <a:endParaRPr lang="zh-CN" altLang="de-DE" sz="3600" dirty="0">
              <a:solidFill>
                <a:srgbClr val="AAEC16"/>
              </a:solidFill>
              <a:effectLst>
                <a:outerShdw blurRad="1270000" dist="584200" dir="5460000" sx="196000" sy="196000" algn="ctr" rotWithShape="0">
                  <a:schemeClr val="accent3">
                    <a:lumMod val="50000"/>
                    <a:alpha val="0"/>
                  </a:schemeClr>
                </a:outerShdw>
              </a:effectLst>
              <a:latin typeface="华文隶书" pitchFamily="2" charset="-122"/>
              <a:ea typeface="华文隶书" pitchFamily="2" charset="-122"/>
              <a:cs typeface="Calibri" pitchFamily="34" charset="0"/>
            </a:endParaRPr>
          </a:p>
        </p:txBody>
      </p:sp>
      <p:grpSp>
        <p:nvGrpSpPr>
          <p:cNvPr id="25" name="组合 24"/>
          <p:cNvGrpSpPr>
            <a:grpSpLocks/>
          </p:cNvGrpSpPr>
          <p:nvPr/>
        </p:nvGrpSpPr>
        <p:grpSpPr bwMode="auto">
          <a:xfrm>
            <a:off x="785786" y="1500177"/>
            <a:ext cx="7929618" cy="790386"/>
            <a:chOff x="2302954" y="1489349"/>
            <a:chExt cx="6341614" cy="790157"/>
          </a:xfrm>
        </p:grpSpPr>
        <p:sp>
          <p:nvSpPr>
            <p:cNvPr id="26" name="圆角矩形 25"/>
            <p:cNvSpPr/>
            <p:nvPr/>
          </p:nvSpPr>
          <p:spPr>
            <a:xfrm>
              <a:off x="2302954" y="1489349"/>
              <a:ext cx="514185" cy="647512"/>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12334" name="矩形 26"/>
            <p:cNvSpPr>
              <a:spLocks noChangeArrowheads="1"/>
            </p:cNvSpPr>
            <p:nvPr/>
          </p:nvSpPr>
          <p:spPr bwMode="auto">
            <a:xfrm>
              <a:off x="3274192" y="1633362"/>
              <a:ext cx="5370376" cy="6461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3600" b="1" dirty="0" smtClean="0">
                  <a:solidFill>
                    <a:srgbClr val="00A336"/>
                  </a:solidFill>
                  <a:ea typeface="微软雅黑" pitchFamily="34" charset="-122"/>
                  <a:cs typeface="Calibri" pitchFamily="34" charset="0"/>
                </a:rPr>
                <a:t>大学生人格问卷筛选结果解释</a:t>
              </a:r>
              <a:endParaRPr lang="zh-CN" altLang="en-US" sz="3600" dirty="0">
                <a:cs typeface="Calibri" pitchFamily="34" charset="0"/>
              </a:endParaRPr>
            </a:p>
          </p:txBody>
        </p:sp>
        <p:sp>
          <p:nvSpPr>
            <p:cNvPr id="28" name="圆角矩形 27"/>
            <p:cNvSpPr/>
            <p:nvPr/>
          </p:nvSpPr>
          <p:spPr>
            <a:xfrm>
              <a:off x="2874271" y="1775018"/>
              <a:ext cx="306442" cy="338039"/>
            </a:xfrm>
            <a:prstGeom prst="roundRect">
              <a:avLst/>
            </a:prstGeom>
            <a:solidFill>
              <a:srgbClr val="00B05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9" name="圆角矩形 28"/>
            <p:cNvSpPr/>
            <p:nvPr/>
          </p:nvSpPr>
          <p:spPr>
            <a:xfrm>
              <a:off x="2874271" y="1489349"/>
              <a:ext cx="306441" cy="266623"/>
            </a:xfrm>
            <a:prstGeom prst="roundRect">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2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75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5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75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10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10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125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nodeType="afterGroup">
                            <p:stCondLst>
                              <p:cond delay="1750"/>
                            </p:stCondLst>
                            <p:childTnLst>
                              <p:par>
                                <p:cTn id="33" presetID="22" presetClass="entr" presetSubtype="2"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right)">
                                      <p:cBhvr>
                                        <p:cTn id="35" dur="500"/>
                                        <p:tgtEl>
                                          <p:spTgt spid="5"/>
                                        </p:tgtEl>
                                      </p:cBhvr>
                                    </p:animEffect>
                                  </p:childTnLst>
                                </p:cTn>
                              </p:par>
                              <p:par>
                                <p:cTn id="36" presetID="22" presetClass="entr" presetSubtype="2" fill="hold" nodeType="withEffect">
                                  <p:stCondLst>
                                    <p:cond delay="250"/>
                                  </p:stCondLst>
                                  <p:childTnLst>
                                    <p:set>
                                      <p:cBhvr>
                                        <p:cTn id="37" dur="1" fill="hold">
                                          <p:stCondLst>
                                            <p:cond delay="0"/>
                                          </p:stCondLst>
                                        </p:cTn>
                                        <p:tgtEl>
                                          <p:spTgt spid="4"/>
                                        </p:tgtEl>
                                        <p:attrNameLst>
                                          <p:attrName>style.visibility</p:attrName>
                                        </p:attrNameLst>
                                      </p:cBhvr>
                                      <p:to>
                                        <p:strVal val="visible"/>
                                      </p:to>
                                    </p:set>
                                    <p:animEffect transition="in" filter="wipe(right)">
                                      <p:cBhvr>
                                        <p:cTn id="38" dur="750"/>
                                        <p:tgtEl>
                                          <p:spTgt spid="4"/>
                                        </p:tgtEl>
                                      </p:cBhvr>
                                    </p:animEffect>
                                  </p:childTnLst>
                                </p:cTn>
                              </p:par>
                            </p:childTnLst>
                          </p:cTn>
                        </p:par>
                        <p:par>
                          <p:cTn id="39" fill="hold" nodeType="afterGroup">
                            <p:stCondLst>
                              <p:cond delay="2750"/>
                            </p:stCondLst>
                            <p:childTnLst>
                              <p:par>
                                <p:cTn id="40" presetID="16" presetClass="entr" presetSubtype="21"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arn(inVertical)">
                                      <p:cBhvr>
                                        <p:cTn id="42" dur="500"/>
                                        <p:tgtEl>
                                          <p:spTgt spid="20"/>
                                        </p:tgtEl>
                                      </p:cBhvr>
                                    </p:animEffect>
                                  </p:childTnLst>
                                </p:cTn>
                              </p:par>
                              <p:par>
                                <p:cTn id="43" presetID="42"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par>
                                <p:cTn id="48" presetID="47" presetClass="entr" presetSubtype="0"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par>
                                <p:cTn id="53" presetID="10" presetClass="entr" presetSubtype="0"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fade">
                                      <p:cBhvr>
                                        <p:cTn id="5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矩形 30"/>
          <p:cNvSpPr/>
          <p:nvPr/>
        </p:nvSpPr>
        <p:spPr>
          <a:xfrm>
            <a:off x="107950" y="214294"/>
            <a:ext cx="9036050" cy="584200"/>
          </a:xfrm>
          <a:prstGeom prst="rect">
            <a:avLst/>
          </a:prstGeom>
        </p:spPr>
        <p:txBody>
          <a:bodyPr>
            <a:spAutoFit/>
          </a:bodyPr>
          <a:lstStyle/>
          <a:p>
            <a:pPr fontAlgn="auto">
              <a:spcBef>
                <a:spcPts val="0"/>
              </a:spcBef>
              <a:spcAft>
                <a:spcPts val="0"/>
              </a:spcAft>
              <a:defRPr/>
            </a:pPr>
            <a:r>
              <a:rPr lang="en-US" altLang="zh-CN" sz="3200" b="1" dirty="0">
                <a:solidFill>
                  <a:srgbClr val="FFC000"/>
                </a:solidFill>
                <a:effectLst>
                  <a:outerShdw blurRad="38100" dist="38100" dir="2700000" algn="tl">
                    <a:srgbClr val="000000">
                      <a:alpha val="43137"/>
                    </a:srgbClr>
                  </a:outerShdw>
                </a:effectLst>
                <a:latin typeface="+mn-lt"/>
                <a:ea typeface="+mn-ea"/>
              </a:rPr>
              <a:t>PART </a:t>
            </a:r>
            <a:r>
              <a:rPr lang="en-US" altLang="zh-CN" sz="3200" b="1" dirty="0" smtClean="0">
                <a:solidFill>
                  <a:srgbClr val="FFC000"/>
                </a:solidFill>
                <a:effectLst>
                  <a:outerShdw blurRad="38100" dist="38100" dir="2700000" algn="tl">
                    <a:srgbClr val="000000">
                      <a:alpha val="43137"/>
                    </a:srgbClr>
                  </a:outerShdw>
                </a:effectLst>
                <a:latin typeface="+mn-lt"/>
                <a:ea typeface="+mn-ea"/>
              </a:rPr>
              <a:t>Ⅲ </a:t>
            </a:r>
            <a:r>
              <a:rPr lang="zh-CN" altLang="en-US" sz="3200" b="1" dirty="0" smtClean="0">
                <a:solidFill>
                  <a:srgbClr val="FFC000"/>
                </a:solidFill>
                <a:effectLst>
                  <a:outerShdw blurRad="38100" dist="38100" dir="2700000" algn="tl">
                    <a:srgbClr val="000000">
                      <a:alpha val="43137"/>
                    </a:srgbClr>
                  </a:outerShdw>
                </a:effectLst>
                <a:latin typeface="+mn-lt"/>
                <a:ea typeface="+mn-ea"/>
              </a:rPr>
              <a:t>附录</a:t>
            </a:r>
            <a:endParaRPr lang="en-US" altLang="zh-CN" sz="2800" b="1" dirty="0">
              <a:solidFill>
                <a:srgbClr val="FFC000"/>
              </a:solidFill>
            </a:endParaRPr>
          </a:p>
        </p:txBody>
      </p:sp>
      <p:sp>
        <p:nvSpPr>
          <p:cNvPr id="8" name="TextBox 7"/>
          <p:cNvSpPr txBox="1"/>
          <p:nvPr/>
        </p:nvSpPr>
        <p:spPr>
          <a:xfrm>
            <a:off x="1285852" y="428608"/>
            <a:ext cx="6429420" cy="369332"/>
          </a:xfrm>
          <a:prstGeom prst="rect">
            <a:avLst/>
          </a:prstGeom>
          <a:noFill/>
        </p:spPr>
        <p:txBody>
          <a:bodyPr wrap="square" rtlCol="0">
            <a:spAutoFit/>
          </a:bodyPr>
          <a:lstStyle/>
          <a:p>
            <a:r>
              <a:rPr lang="zh-CN" altLang="en-US" dirty="0" smtClean="0"/>
              <a:t>　　</a:t>
            </a:r>
          </a:p>
        </p:txBody>
      </p:sp>
      <p:pic>
        <p:nvPicPr>
          <p:cNvPr id="11" name="图片 10" descr="54fbb2fb43166d221c1ec3d5442309f79052d202.gif"/>
          <p:cNvPicPr>
            <a:picLocks noChangeAspect="1"/>
          </p:cNvPicPr>
          <p:nvPr/>
        </p:nvPicPr>
        <p:blipFill>
          <a:blip r:embed="rId2"/>
          <a:stretch>
            <a:fillRect/>
          </a:stretch>
        </p:blipFill>
        <p:spPr>
          <a:xfrm>
            <a:off x="5786446" y="4500574"/>
            <a:ext cx="3143272" cy="933452"/>
          </a:xfrm>
          <a:prstGeom prst="rect">
            <a:avLst/>
          </a:prstGeom>
        </p:spPr>
      </p:pic>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矩形 7"/>
          <p:cNvSpPr/>
          <p:nvPr/>
        </p:nvSpPr>
        <p:spPr>
          <a:xfrm>
            <a:off x="0" y="0"/>
            <a:ext cx="9144000" cy="5715000"/>
          </a:xfrm>
          <a:prstGeom prst="rect">
            <a:avLst/>
          </a:prstGeom>
          <a:gradFill flip="none" rotWithShape="1">
            <a:gsLst>
              <a:gs pos="0">
                <a:schemeClr val="bg1">
                  <a:alpha val="0"/>
                </a:schemeClr>
              </a:gs>
              <a:gs pos="64000">
                <a:srgbClr val="63C03E"/>
              </a:gs>
              <a:gs pos="100000">
                <a:srgbClr val="00A336"/>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椭圆 18"/>
          <p:cNvSpPr/>
          <p:nvPr/>
        </p:nvSpPr>
        <p:spPr>
          <a:xfrm>
            <a:off x="0" y="0"/>
            <a:ext cx="9130940" cy="5715000"/>
          </a:xfrm>
          <a:prstGeom prst="ellipse">
            <a:avLst/>
          </a:prstGeom>
          <a:gradFill flip="none" rotWithShape="1">
            <a:gsLst>
              <a:gs pos="0">
                <a:srgbClr val="E5EBAF">
                  <a:alpha val="15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椭圆 9"/>
          <p:cNvSpPr/>
          <p:nvPr/>
        </p:nvSpPr>
        <p:spPr>
          <a:xfrm>
            <a:off x="395536" y="3278933"/>
            <a:ext cx="2232248" cy="2232248"/>
          </a:xfrm>
          <a:prstGeom prst="ellipse">
            <a:avLst/>
          </a:prstGeom>
          <a:gradFill flip="none" rotWithShape="1">
            <a:gsLst>
              <a:gs pos="0">
                <a:srgbClr val="E5EBAF">
                  <a:alpha val="50000"/>
                </a:srgbClr>
              </a:gs>
              <a:gs pos="100000">
                <a:srgbClr val="99FF33">
                  <a:lumMod val="99000"/>
                  <a:lumOff val="1000"/>
                  <a:alpha val="4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3" name="椭圆 12"/>
          <p:cNvSpPr/>
          <p:nvPr/>
        </p:nvSpPr>
        <p:spPr>
          <a:xfrm>
            <a:off x="-324544" y="4488238"/>
            <a:ext cx="792088" cy="792088"/>
          </a:xfrm>
          <a:prstGeom prst="ellipse">
            <a:avLst/>
          </a:prstGeom>
          <a:gradFill flip="none" rotWithShape="1">
            <a:gsLst>
              <a:gs pos="0">
                <a:srgbClr val="E5EBAF">
                  <a:alpha val="53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椭圆 13"/>
          <p:cNvSpPr/>
          <p:nvPr/>
        </p:nvSpPr>
        <p:spPr>
          <a:xfrm>
            <a:off x="8119650" y="4703710"/>
            <a:ext cx="1011290" cy="1011290"/>
          </a:xfrm>
          <a:prstGeom prst="ellipse">
            <a:avLst/>
          </a:prstGeom>
          <a:gradFill flip="none" rotWithShape="1">
            <a:gsLst>
              <a:gs pos="0">
                <a:srgbClr val="E5EBAF">
                  <a:alpha val="58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7" name="椭圆 16"/>
          <p:cNvSpPr/>
          <p:nvPr/>
        </p:nvSpPr>
        <p:spPr>
          <a:xfrm>
            <a:off x="2771800" y="5209355"/>
            <a:ext cx="505645" cy="505645"/>
          </a:xfrm>
          <a:prstGeom prst="ellipse">
            <a:avLst/>
          </a:prstGeom>
          <a:gradFill flip="none" rotWithShape="1">
            <a:gsLst>
              <a:gs pos="0">
                <a:srgbClr val="E5EBAF">
                  <a:alpha val="55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椭圆 10"/>
          <p:cNvSpPr/>
          <p:nvPr/>
        </p:nvSpPr>
        <p:spPr>
          <a:xfrm>
            <a:off x="6770714" y="-1895028"/>
            <a:ext cx="3024336" cy="3024336"/>
          </a:xfrm>
          <a:prstGeom prst="ellipse">
            <a:avLst/>
          </a:prstGeom>
          <a:gradFill flip="none" rotWithShape="1">
            <a:gsLst>
              <a:gs pos="0">
                <a:srgbClr val="E5EBAF">
                  <a:alpha val="77000"/>
                </a:srgbClr>
              </a:gs>
              <a:gs pos="100000">
                <a:srgbClr val="99FF33">
                  <a:alpha val="9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2" name="椭圆 11"/>
          <p:cNvSpPr/>
          <p:nvPr/>
        </p:nvSpPr>
        <p:spPr>
          <a:xfrm>
            <a:off x="8313238" y="534988"/>
            <a:ext cx="1011290" cy="1011290"/>
          </a:xfrm>
          <a:prstGeom prst="ellipse">
            <a:avLst/>
          </a:prstGeom>
          <a:gradFill flip="none" rotWithShape="1">
            <a:gsLst>
              <a:gs pos="0">
                <a:srgbClr val="E5EBAF">
                  <a:alpha val="60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椭圆 14"/>
          <p:cNvSpPr/>
          <p:nvPr/>
        </p:nvSpPr>
        <p:spPr>
          <a:xfrm>
            <a:off x="320350" y="-181350"/>
            <a:ext cx="579242" cy="579242"/>
          </a:xfrm>
          <a:prstGeom prst="ellipse">
            <a:avLst/>
          </a:prstGeom>
          <a:gradFill flip="none" rotWithShape="1">
            <a:gsLst>
              <a:gs pos="0">
                <a:srgbClr val="E5EBAF">
                  <a:alpha val="48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椭圆 15"/>
          <p:cNvSpPr/>
          <p:nvPr/>
        </p:nvSpPr>
        <p:spPr>
          <a:xfrm>
            <a:off x="6084168" y="-22820"/>
            <a:ext cx="648072" cy="648072"/>
          </a:xfrm>
          <a:prstGeom prst="ellipse">
            <a:avLst/>
          </a:prstGeom>
          <a:gradFill flip="none" rotWithShape="1">
            <a:gsLst>
              <a:gs pos="0">
                <a:srgbClr val="E5EBAF">
                  <a:alpha val="47000"/>
                </a:srgbClr>
              </a:gs>
              <a:gs pos="100000">
                <a:srgbClr val="99FF33">
                  <a:alpha val="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8" name="椭圆 17"/>
          <p:cNvSpPr/>
          <p:nvPr/>
        </p:nvSpPr>
        <p:spPr>
          <a:xfrm>
            <a:off x="7668344" y="-1534988"/>
            <a:ext cx="2160240" cy="2160240"/>
          </a:xfrm>
          <a:prstGeom prst="ellipse">
            <a:avLst/>
          </a:prstGeom>
          <a:gradFill flip="none" rotWithShape="1">
            <a:gsLst>
              <a:gs pos="0">
                <a:srgbClr val="E5EBAF">
                  <a:alpha val="55000"/>
                </a:srgbClr>
              </a:gs>
              <a:gs pos="100000">
                <a:srgbClr val="99FF33">
                  <a:alpha val="12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 name="椭圆 4"/>
          <p:cNvSpPr/>
          <p:nvPr/>
        </p:nvSpPr>
        <p:spPr>
          <a:xfrm rot="775681">
            <a:off x="-288010" y="478427"/>
            <a:ext cx="9691312" cy="4821579"/>
          </a:xfrm>
          <a:custGeom>
            <a:avLst/>
            <a:gdLst/>
            <a:ahLst/>
            <a:cxnLst/>
            <a:rect l="l" t="t" r="r" b="b"/>
            <a:pathLst>
              <a:path w="9691312" h="4821579">
                <a:moveTo>
                  <a:pt x="2507519" y="263739"/>
                </a:moveTo>
                <a:cubicBezTo>
                  <a:pt x="2616372" y="237116"/>
                  <a:pt x="2727515" y="212326"/>
                  <a:pt x="2840769" y="189452"/>
                </a:cubicBezTo>
                <a:cubicBezTo>
                  <a:pt x="3444793" y="67459"/>
                  <a:pt x="4108885" y="0"/>
                  <a:pt x="4805971" y="0"/>
                </a:cubicBezTo>
                <a:cubicBezTo>
                  <a:pt x="6764477" y="0"/>
                  <a:pt x="8462521" y="532497"/>
                  <a:pt x="9298990" y="1311659"/>
                </a:cubicBezTo>
                <a:lnTo>
                  <a:pt x="9691312" y="3020786"/>
                </a:lnTo>
                <a:cubicBezTo>
                  <a:pt x="9125730" y="4056951"/>
                  <a:pt x="7152855" y="4821580"/>
                  <a:pt x="4805970" y="4821579"/>
                </a:cubicBezTo>
                <a:cubicBezTo>
                  <a:pt x="2948372" y="4821579"/>
                  <a:pt x="1325089" y="4342540"/>
                  <a:pt x="448958" y="3628329"/>
                </a:cubicBezTo>
                <a:lnTo>
                  <a:pt x="0" y="1672472"/>
                </a:lnTo>
                <a:cubicBezTo>
                  <a:pt x="411792" y="1058905"/>
                  <a:pt x="1324377" y="553107"/>
                  <a:pt x="2507519" y="263739"/>
                </a:cubicBezTo>
                <a:close/>
              </a:path>
            </a:pathLst>
          </a:custGeom>
          <a:solidFill>
            <a:srgbClr val="CCE3B7"/>
          </a:solidFill>
          <a:ln>
            <a:solidFill>
              <a:srgbClr val="E2EEBC"/>
            </a:solidFill>
          </a:ln>
          <a:effectLst>
            <a:glow rad="241300">
              <a:srgbClr val="E5EBAF">
                <a:alpha val="66000"/>
              </a:srgbClr>
            </a:glow>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4" name="组合 3"/>
          <p:cNvGrpSpPr>
            <a:grpSpLocks/>
          </p:cNvGrpSpPr>
          <p:nvPr/>
        </p:nvGrpSpPr>
        <p:grpSpPr bwMode="auto">
          <a:xfrm>
            <a:off x="244475" y="796925"/>
            <a:ext cx="9120188" cy="4508500"/>
            <a:chOff x="244638" y="796749"/>
            <a:chExt cx="9119702" cy="4509023"/>
          </a:xfrm>
        </p:grpSpPr>
        <p:sp>
          <p:nvSpPr>
            <p:cNvPr id="7" name="椭圆 6"/>
            <p:cNvSpPr/>
            <p:nvPr/>
          </p:nvSpPr>
          <p:spPr>
            <a:xfrm rot="775681">
              <a:off x="244638" y="796749"/>
              <a:ext cx="9103828" cy="4326440"/>
            </a:xfrm>
            <a:custGeom>
              <a:avLst/>
              <a:gdLst/>
              <a:ahLst/>
              <a:cxnLst/>
              <a:rect l="l" t="t" r="r" b="b"/>
              <a:pathLst>
                <a:path w="9104201" h="4327116">
                  <a:moveTo>
                    <a:pt x="2403120" y="261130"/>
                  </a:moveTo>
                  <a:cubicBezTo>
                    <a:pt x="3053759" y="94596"/>
                    <a:pt x="3799377" y="0"/>
                    <a:pt x="4591885" y="0"/>
                  </a:cubicBezTo>
                  <a:cubicBezTo>
                    <a:pt x="6489521" y="0"/>
                    <a:pt x="8118304" y="542360"/>
                    <a:pt x="8817913" y="1316187"/>
                  </a:cubicBezTo>
                  <a:lnTo>
                    <a:pt x="9104201" y="2563387"/>
                  </a:lnTo>
                  <a:cubicBezTo>
                    <a:pt x="8706876" y="3567504"/>
                    <a:pt x="6837654" y="4327116"/>
                    <a:pt x="4591885" y="4327116"/>
                  </a:cubicBezTo>
                  <a:cubicBezTo>
                    <a:pt x="2055857" y="4327117"/>
                    <a:pt x="0" y="3358458"/>
                    <a:pt x="0" y="2163558"/>
                  </a:cubicBezTo>
                  <a:cubicBezTo>
                    <a:pt x="0" y="1342064"/>
                    <a:pt x="971714" y="627505"/>
                    <a:pt x="2403120" y="26113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6425" name="Picture 2" descr="E:\桌面\未命名 拷贝.png"/>
            <p:cNvPicPr>
              <a:picLocks noChangeAspect="1" noChangeArrowheads="1"/>
            </p:cNvPicPr>
            <p:nvPr/>
          </p:nvPicPr>
          <p:blipFill>
            <a:blip r:embed="rId2">
              <a:extLst>
                <a:ext uri="{28A0092B-C50C-407E-A947-70E740481C1C}">
                  <a14:useLocalDpi xmlns="" xmlns:a14="http://schemas.microsoft.com/office/drawing/2010/main" val="0"/>
                </a:ext>
              </a:extLst>
            </a:blip>
            <a:srcRect l="13824" t="57797" r="18803" b="2914"/>
            <a:stretch>
              <a:fillRect/>
            </a:stretch>
          </p:blipFill>
          <p:spPr bwMode="auto">
            <a:xfrm>
              <a:off x="5724128" y="3325136"/>
              <a:ext cx="3420301" cy="19806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1" name="椭圆 6"/>
            <p:cNvSpPr/>
            <p:nvPr/>
          </p:nvSpPr>
          <p:spPr>
            <a:xfrm rot="775681">
              <a:off x="260512" y="796749"/>
              <a:ext cx="9103828" cy="4326440"/>
            </a:xfrm>
            <a:custGeom>
              <a:avLst/>
              <a:gdLst/>
              <a:ahLst/>
              <a:cxnLst/>
              <a:rect l="l" t="t" r="r" b="b"/>
              <a:pathLst>
                <a:path w="9104201" h="4327116">
                  <a:moveTo>
                    <a:pt x="2403120" y="261130"/>
                  </a:moveTo>
                  <a:cubicBezTo>
                    <a:pt x="3053759" y="94596"/>
                    <a:pt x="3799377" y="0"/>
                    <a:pt x="4591885" y="0"/>
                  </a:cubicBezTo>
                  <a:cubicBezTo>
                    <a:pt x="6489521" y="0"/>
                    <a:pt x="8118304" y="542360"/>
                    <a:pt x="8817913" y="1316187"/>
                  </a:cubicBezTo>
                  <a:lnTo>
                    <a:pt x="9104201" y="2563387"/>
                  </a:lnTo>
                  <a:cubicBezTo>
                    <a:pt x="8706876" y="3567504"/>
                    <a:pt x="6837654" y="4327116"/>
                    <a:pt x="4591885" y="4327116"/>
                  </a:cubicBezTo>
                  <a:cubicBezTo>
                    <a:pt x="2055857" y="4327117"/>
                    <a:pt x="0" y="3358458"/>
                    <a:pt x="0" y="2163558"/>
                  </a:cubicBezTo>
                  <a:cubicBezTo>
                    <a:pt x="0" y="1342064"/>
                    <a:pt x="971714" y="627505"/>
                    <a:pt x="2403120" y="261130"/>
                  </a:cubicBezTo>
                  <a:close/>
                </a:path>
              </a:pathLst>
            </a:custGeom>
            <a:solidFill>
              <a:schemeClr val="bg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pic>
        <p:nvPicPr>
          <p:cNvPr id="20" name="图片 19" descr="sy_41987299344.jpg"/>
          <p:cNvPicPr>
            <a:picLocks noChangeAspect="1"/>
          </p:cNvPicPr>
          <p:nvPr/>
        </p:nvPicPr>
        <p:blipFill>
          <a:blip r:embed="rId3"/>
          <a:stretch>
            <a:fillRect/>
          </a:stretch>
        </p:blipFill>
        <p:spPr>
          <a:xfrm>
            <a:off x="642910" y="571484"/>
            <a:ext cx="4643470" cy="2984600"/>
          </a:xfrm>
          <a:prstGeom prst="rect">
            <a:avLst/>
          </a:prstGeom>
        </p:spPr>
      </p:pic>
      <p:sp>
        <p:nvSpPr>
          <p:cNvPr id="23" name="Rectangle 2"/>
          <p:cNvSpPr txBox="1">
            <a:spLocks noChangeArrowheads="1"/>
          </p:cNvSpPr>
          <p:nvPr/>
        </p:nvSpPr>
        <p:spPr bwMode="black">
          <a:xfrm>
            <a:off x="2143108" y="2857500"/>
            <a:ext cx="7367587"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algn="ctr" eaLnBrk="1" hangingPunct="1"/>
            <a:r>
              <a:rPr lang="en-US" altLang="zh-CN" sz="9600" b="1" dirty="0">
                <a:solidFill>
                  <a:srgbClr val="00A336"/>
                </a:solidFill>
                <a:ea typeface="微软雅黑" pitchFamily="34" charset="-122"/>
                <a:cs typeface="Calibri" pitchFamily="34" charset="0"/>
              </a:rPr>
              <a:t>THANKS</a:t>
            </a:r>
            <a:endParaRPr lang="zh-CN" altLang="de-DE" sz="9600" b="1" dirty="0">
              <a:solidFill>
                <a:srgbClr val="00A336"/>
              </a:solidFill>
              <a:ea typeface="微软雅黑" pitchFamily="34" charset="-122"/>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nodeType="withEffect">
                                  <p:stCondLst>
                                    <p:cond delay="2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nodeType="withEffect">
                                  <p:stCondLst>
                                    <p:cond delay="50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nodeType="withEffect">
                                  <p:stCondLst>
                                    <p:cond delay="75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50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par>
                                <p:cTn id="20" presetID="10" presetClass="entr" presetSubtype="0" fill="hold" nodeType="withEffect">
                                  <p:stCondLst>
                                    <p:cond delay="75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10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100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par>
                                <p:cTn id="29" presetID="10" presetClass="entr" presetSubtype="0" fill="hold" nodeType="withEffect">
                                  <p:stCondLst>
                                    <p:cond delay="125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nodeType="afterGroup">
                            <p:stCondLst>
                              <p:cond delay="1750"/>
                            </p:stCondLst>
                            <p:childTnLst>
                              <p:par>
                                <p:cTn id="33" presetID="22" presetClass="entr" presetSubtype="2"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right)">
                                      <p:cBhvr>
                                        <p:cTn id="35" dur="500"/>
                                        <p:tgtEl>
                                          <p:spTgt spid="5"/>
                                        </p:tgtEl>
                                      </p:cBhvr>
                                    </p:animEffect>
                                  </p:childTnLst>
                                </p:cTn>
                              </p:par>
                              <p:par>
                                <p:cTn id="36" presetID="22" presetClass="entr" presetSubtype="2" fill="hold" nodeType="withEffect">
                                  <p:stCondLst>
                                    <p:cond delay="250"/>
                                  </p:stCondLst>
                                  <p:childTnLst>
                                    <p:set>
                                      <p:cBhvr>
                                        <p:cTn id="37" dur="1" fill="hold">
                                          <p:stCondLst>
                                            <p:cond delay="0"/>
                                          </p:stCondLst>
                                        </p:cTn>
                                        <p:tgtEl>
                                          <p:spTgt spid="4"/>
                                        </p:tgtEl>
                                        <p:attrNameLst>
                                          <p:attrName>style.visibility</p:attrName>
                                        </p:attrNameLst>
                                      </p:cBhvr>
                                      <p:to>
                                        <p:strVal val="visible"/>
                                      </p:to>
                                    </p:set>
                                    <p:animEffect transition="in" filter="wipe(right)">
                                      <p:cBhvr>
                                        <p:cTn id="38" dur="750"/>
                                        <p:tgtEl>
                                          <p:spTgt spid="4"/>
                                        </p:tgtEl>
                                      </p:cBhvr>
                                    </p:animEffect>
                                  </p:childTnLst>
                                </p:cTn>
                              </p:par>
                            </p:childTnLst>
                          </p:cTn>
                        </p:par>
                        <p:par>
                          <p:cTn id="39" fill="hold" nodeType="afterGroup">
                            <p:stCondLst>
                              <p:cond delay="2750"/>
                            </p:stCondLst>
                            <p:childTnLst>
                              <p:par>
                                <p:cTn id="40" presetID="42" presetClass="entr" presetSubtype="0"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组合 1049"/>
          <p:cNvGrpSpPr>
            <a:grpSpLocks/>
          </p:cNvGrpSpPr>
          <p:nvPr/>
        </p:nvGrpSpPr>
        <p:grpSpPr bwMode="auto">
          <a:xfrm>
            <a:off x="-26988" y="985838"/>
            <a:ext cx="8775701" cy="533400"/>
            <a:chOff x="-26821" y="1027683"/>
            <a:chExt cx="8775284" cy="533673"/>
          </a:xfrm>
        </p:grpSpPr>
        <p:sp>
          <p:nvSpPr>
            <p:cNvPr id="13316" name="TextBox 22"/>
            <p:cNvSpPr txBox="1">
              <a:spLocks noChangeArrowheads="1"/>
            </p:cNvSpPr>
            <p:nvPr/>
          </p:nvSpPr>
          <p:spPr bwMode="auto">
            <a:xfrm>
              <a:off x="611513" y="1027683"/>
              <a:ext cx="81369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zh-CN" altLang="en-US" sz="2400" b="1" dirty="0" smtClean="0"/>
                <a:t>ＵＰＩ是什么？</a:t>
              </a:r>
              <a:endParaRPr lang="en-US" altLang="zh-CN" sz="2400" b="1" dirty="0"/>
            </a:p>
          </p:txBody>
        </p:sp>
        <p:grpSp>
          <p:nvGrpSpPr>
            <p:cNvPr id="13317" name="组合 1048"/>
            <p:cNvGrpSpPr>
              <a:grpSpLocks/>
            </p:cNvGrpSpPr>
            <p:nvPr/>
          </p:nvGrpSpPr>
          <p:grpSpPr bwMode="auto">
            <a:xfrm>
              <a:off x="-26821" y="1184872"/>
              <a:ext cx="7479061" cy="376484"/>
              <a:chOff x="-26821" y="1146400"/>
              <a:chExt cx="7479061" cy="376484"/>
            </a:xfrm>
          </p:grpSpPr>
          <p:sp>
            <p:nvSpPr>
              <p:cNvPr id="95" name="矩形 94"/>
              <p:cNvSpPr/>
              <p:nvPr/>
            </p:nvSpPr>
            <p:spPr>
              <a:xfrm>
                <a:off x="252567" y="1411702"/>
                <a:ext cx="7198970"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9"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41" name="矩形 40"/>
          <p:cNvSpPr/>
          <p:nvPr/>
        </p:nvSpPr>
        <p:spPr>
          <a:xfrm>
            <a:off x="107950" y="-22225"/>
            <a:ext cx="9036050" cy="584200"/>
          </a:xfrm>
          <a:prstGeom prst="rect">
            <a:avLst/>
          </a:prstGeom>
        </p:spPr>
        <p:txBody>
          <a:bodyPr>
            <a:spAutoFit/>
          </a:bodyPr>
          <a:lstStyle/>
          <a:p>
            <a:pPr fontAlgn="auto">
              <a:spcBef>
                <a:spcPts val="0"/>
              </a:spcBef>
              <a:spcAft>
                <a:spcPts val="0"/>
              </a:spcAft>
              <a:defRPr/>
            </a:pPr>
            <a:r>
              <a:rPr lang="en-US" altLang="zh-CN" sz="3200" b="1" dirty="0">
                <a:solidFill>
                  <a:srgbClr val="FFC000"/>
                </a:solidFill>
                <a:effectLst>
                  <a:outerShdw blurRad="38100" dist="38100" dir="2700000" algn="tl">
                    <a:srgbClr val="000000">
                      <a:alpha val="43137"/>
                    </a:srgbClr>
                  </a:outerShdw>
                </a:effectLst>
                <a:latin typeface="+mn-lt"/>
                <a:ea typeface="+mn-ea"/>
              </a:rPr>
              <a:t>PART Ⅰ  </a:t>
            </a:r>
            <a:r>
              <a:rPr lang="zh-CN" altLang="en-US" sz="3200" b="1" dirty="0" smtClean="0">
                <a:solidFill>
                  <a:srgbClr val="FFC000"/>
                </a:solidFill>
                <a:effectLst>
                  <a:outerShdw blurRad="38100" dist="38100" dir="2700000" algn="tl">
                    <a:srgbClr val="000000">
                      <a:alpha val="43137"/>
                    </a:srgbClr>
                  </a:outerShdw>
                </a:effectLst>
                <a:latin typeface="+mn-lt"/>
                <a:ea typeface="+mn-ea"/>
              </a:rPr>
              <a:t>大学生人格问卷（</a:t>
            </a:r>
            <a:r>
              <a:rPr lang="en-US" altLang="zh-CN" sz="3200" b="1" dirty="0" smtClean="0">
                <a:solidFill>
                  <a:srgbClr val="FFC000"/>
                </a:solidFill>
                <a:effectLst>
                  <a:outerShdw blurRad="38100" dist="38100" dir="2700000" algn="tl">
                    <a:srgbClr val="000000">
                      <a:alpha val="43137"/>
                    </a:srgbClr>
                  </a:outerShdw>
                </a:effectLst>
                <a:latin typeface="+mn-lt"/>
                <a:ea typeface="+mn-ea"/>
              </a:rPr>
              <a:t>UPI</a:t>
            </a:r>
            <a:r>
              <a:rPr lang="zh-CN" altLang="en-US" sz="3200" b="1" dirty="0" smtClean="0">
                <a:solidFill>
                  <a:srgbClr val="FFC000"/>
                </a:solidFill>
                <a:effectLst>
                  <a:outerShdw blurRad="38100" dist="38100" dir="2700000" algn="tl">
                    <a:srgbClr val="000000">
                      <a:alpha val="43137"/>
                    </a:srgbClr>
                  </a:outerShdw>
                </a:effectLst>
                <a:latin typeface="+mn-lt"/>
                <a:ea typeface="+mn-ea"/>
              </a:rPr>
              <a:t>）</a:t>
            </a:r>
            <a:endParaRPr lang="en-US" altLang="zh-CN" sz="2800" b="1" dirty="0">
              <a:solidFill>
                <a:srgbClr val="FFC000"/>
              </a:solidFill>
            </a:endParaRPr>
          </a:p>
        </p:txBody>
      </p:sp>
      <p:sp>
        <p:nvSpPr>
          <p:cNvPr id="11" name="TextBox 10"/>
          <p:cNvSpPr txBox="1"/>
          <p:nvPr/>
        </p:nvSpPr>
        <p:spPr>
          <a:xfrm>
            <a:off x="928662" y="1785930"/>
            <a:ext cx="6572296" cy="3323987"/>
          </a:xfrm>
          <a:prstGeom prst="rect">
            <a:avLst/>
          </a:prstGeom>
          <a:noFill/>
        </p:spPr>
        <p:txBody>
          <a:bodyPr wrap="square" rtlCol="0">
            <a:spAutoFit/>
          </a:bodyPr>
          <a:lstStyle/>
          <a:p>
            <a:pPr>
              <a:lnSpc>
                <a:spcPct val="150000"/>
              </a:lnSpc>
            </a:pPr>
            <a:r>
              <a:rPr lang="zh-CN" altLang="en-US" sz="2000"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大学生人格问卷（</a:t>
            </a:r>
            <a:r>
              <a:rPr lang="en-US" altLang="zh-CN" sz="2000" b="1" dirty="0" smtClean="0">
                <a:solidFill>
                  <a:srgbClr val="0070C0"/>
                </a:solidFill>
                <a:latin typeface="华文新魏" pitchFamily="2" charset="-122"/>
                <a:ea typeface="华文新魏" pitchFamily="2" charset="-122"/>
              </a:rPr>
              <a:t>UPI</a:t>
            </a:r>
            <a:r>
              <a:rPr lang="zh-CN" altLang="en-US" sz="2000" b="1" dirty="0" smtClean="0">
                <a:solidFill>
                  <a:srgbClr val="0070C0"/>
                </a:solidFill>
                <a:latin typeface="华文新魏" pitchFamily="2" charset="-122"/>
                <a:ea typeface="华文新魏" pitchFamily="2" charset="-122"/>
              </a:rPr>
              <a:t>）是</a:t>
            </a:r>
            <a:r>
              <a:rPr lang="en-US" altLang="zh-CN" sz="2000" b="1" dirty="0" smtClean="0">
                <a:solidFill>
                  <a:srgbClr val="0070C0"/>
                </a:solidFill>
                <a:latin typeface="华文新魏" pitchFamily="2" charset="-122"/>
                <a:ea typeface="华文新魏" pitchFamily="2" charset="-122"/>
              </a:rPr>
              <a:t>University Personality Inventory</a:t>
            </a:r>
            <a:r>
              <a:rPr lang="zh-CN" altLang="en-US" sz="2000" b="1" dirty="0" smtClean="0">
                <a:solidFill>
                  <a:srgbClr val="0070C0"/>
                </a:solidFill>
                <a:latin typeface="华文新魏" pitchFamily="2" charset="-122"/>
                <a:ea typeface="华文新魏" pitchFamily="2" charset="-122"/>
              </a:rPr>
              <a:t>的简称。</a:t>
            </a:r>
            <a:r>
              <a:rPr lang="en-US" altLang="zh-CN" sz="2000" b="1" dirty="0" smtClean="0">
                <a:solidFill>
                  <a:srgbClr val="C50BBC"/>
                </a:solidFill>
                <a:latin typeface="华文新魏" pitchFamily="2" charset="-122"/>
                <a:ea typeface="华文新魏" pitchFamily="2" charset="-122"/>
              </a:rPr>
              <a:t>UPI</a:t>
            </a:r>
            <a:r>
              <a:rPr lang="zh-CN" altLang="en-US" sz="2000" b="1" dirty="0" smtClean="0">
                <a:solidFill>
                  <a:srgbClr val="C50BBC"/>
                </a:solidFill>
                <a:latin typeface="华文新魏" pitchFamily="2" charset="-122"/>
                <a:ea typeface="华文新魏" pitchFamily="2" charset="-122"/>
              </a:rPr>
              <a:t>的主要功能是为了早期发现、早期治疗有心理问题的学生而编制的大学生精神健康调查表。</a:t>
            </a:r>
            <a:r>
              <a:rPr lang="en-US" altLang="zh-CN" sz="2000" b="1" dirty="0" smtClean="0">
                <a:solidFill>
                  <a:srgbClr val="0070C0"/>
                </a:solidFill>
                <a:latin typeface="华文新魏" pitchFamily="2" charset="-122"/>
                <a:ea typeface="华文新魏" pitchFamily="2" charset="-122"/>
              </a:rPr>
              <a:t>UPI </a:t>
            </a:r>
            <a:r>
              <a:rPr lang="zh-CN" altLang="en-US" sz="2000" b="1" dirty="0" smtClean="0">
                <a:solidFill>
                  <a:srgbClr val="0070C0"/>
                </a:solidFill>
                <a:latin typeface="华文新魏" pitchFamily="2" charset="-122"/>
                <a:ea typeface="华文新魏" pitchFamily="2" charset="-122"/>
              </a:rPr>
              <a:t>主要以大学新生为对象，入学时作为精神卫生状况实态调查而使用，以了解学生中神经症、心身症、精神分裂症以及其他各种学生的烦恼、迷惘、不满、冲突等状况的简易的问卷。</a:t>
            </a:r>
            <a:endParaRPr lang="zh-CN" altLang="en-US" sz="2000" b="1" dirty="0">
              <a:solidFill>
                <a:srgbClr val="0070C0"/>
              </a:solidFill>
              <a:latin typeface="华文新魏" pitchFamily="2" charset="-122"/>
              <a:ea typeface="华文新魏" pitchFamily="2" charset="-122"/>
            </a:endParaRPr>
          </a:p>
        </p:txBody>
      </p:sp>
      <p:pic>
        <p:nvPicPr>
          <p:cNvPr id="9" name="图片 8" descr="d31b0ef41bd5ad6e85fa2dd783cb39dbb6fd3c8f.gif"/>
          <p:cNvPicPr>
            <a:picLocks noChangeAspect="1"/>
          </p:cNvPicPr>
          <p:nvPr/>
        </p:nvPicPr>
        <p:blipFill>
          <a:blip r:embed="rId3"/>
          <a:stretch>
            <a:fillRect/>
          </a:stretch>
        </p:blipFill>
        <p:spPr>
          <a:xfrm>
            <a:off x="-785850" y="1000112"/>
            <a:ext cx="3438525" cy="1952625"/>
          </a:xfrm>
          <a:prstGeom prst="rect">
            <a:avLst/>
          </a:prstGeom>
        </p:spPr>
      </p:pic>
      <p:pic>
        <p:nvPicPr>
          <p:cNvPr id="10" name="图片 9" descr="54fbb2fb43166d221c1ec3d5442309f79052d202.gif"/>
          <p:cNvPicPr>
            <a:picLocks noChangeAspect="1"/>
          </p:cNvPicPr>
          <p:nvPr/>
        </p:nvPicPr>
        <p:blipFill>
          <a:blip r:embed="rId4"/>
          <a:stretch>
            <a:fillRect/>
          </a:stretch>
        </p:blipFill>
        <p:spPr>
          <a:xfrm>
            <a:off x="5214942" y="4357698"/>
            <a:ext cx="3643338" cy="93345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en-US" altLang="zh-CN" sz="2400" b="1" dirty="0" smtClean="0"/>
                <a:t>UPI</a:t>
              </a:r>
              <a:r>
                <a:rPr lang="zh-CN" altLang="en-US" sz="2400" b="1" dirty="0" smtClean="0"/>
                <a:t>问卷结构：</a:t>
              </a:r>
              <a:r>
                <a:rPr lang="en-US" altLang="zh-CN" sz="2400" b="1" dirty="0" smtClean="0"/>
                <a:t> </a:t>
              </a:r>
              <a:endParaRPr lang="en-US" altLang="zh-CN" sz="2400" b="1" dirty="0"/>
            </a:p>
          </p:txBody>
        </p:sp>
        <p:grpSp>
          <p:nvGrpSpPr>
            <p:cNvPr id="14341"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8" name="TextBox 7"/>
          <p:cNvSpPr txBox="1"/>
          <p:nvPr/>
        </p:nvSpPr>
        <p:spPr>
          <a:xfrm>
            <a:off x="857224" y="1785930"/>
            <a:ext cx="7358114" cy="3323987"/>
          </a:xfrm>
          <a:prstGeom prst="rect">
            <a:avLst/>
          </a:prstGeom>
          <a:noFill/>
        </p:spPr>
        <p:txBody>
          <a:bodyPr wrap="square" rtlCol="0">
            <a:spAutoFit/>
          </a:bodyPr>
          <a:lstStyle/>
          <a:p>
            <a:pPr>
              <a:lnSpc>
                <a:spcPct val="150000"/>
              </a:lnSpc>
            </a:pPr>
            <a:r>
              <a:rPr lang="zh-CN" altLang="en-US" dirty="0" smtClean="0"/>
              <a:t>　</a:t>
            </a:r>
            <a:r>
              <a:rPr lang="zh-CN" altLang="en-US" b="1" dirty="0" smtClean="0"/>
              <a:t>　</a:t>
            </a:r>
            <a:r>
              <a:rPr lang="zh-CN" altLang="en-US" sz="2000" b="1" dirty="0" smtClean="0">
                <a:solidFill>
                  <a:srgbClr val="FFC000"/>
                </a:solidFill>
                <a:latin typeface="华文新魏" pitchFamily="2" charset="-122"/>
                <a:ea typeface="华文新魏" pitchFamily="2" charset="-122"/>
              </a:rPr>
              <a:t>第一部分</a:t>
            </a:r>
            <a:r>
              <a:rPr lang="zh-CN" altLang="en-US" sz="2000" b="1" dirty="0" smtClean="0">
                <a:solidFill>
                  <a:srgbClr val="0070C0"/>
                </a:solidFill>
                <a:latin typeface="华文新魏" pitchFamily="2" charset="-122"/>
                <a:ea typeface="华文新魏" pitchFamily="2" charset="-122"/>
              </a:rPr>
              <a:t>是学生的基本情况。包括学生的姓名、性别、年龄、住址、联系办法、家庭情况、兴趣爱好、入学动机等。</a:t>
            </a:r>
          </a:p>
          <a:p>
            <a:pPr>
              <a:lnSpc>
                <a:spcPct val="150000"/>
              </a:lnSpc>
            </a:pPr>
            <a:r>
              <a:rPr lang="zh-CN" altLang="en-US" sz="2000" b="1" dirty="0" smtClean="0">
                <a:solidFill>
                  <a:srgbClr val="0070C0"/>
                </a:solidFill>
                <a:latin typeface="华文新魏" pitchFamily="2" charset="-122"/>
                <a:ea typeface="华文新魏" pitchFamily="2" charset="-122"/>
              </a:rPr>
              <a:t>　　</a:t>
            </a:r>
            <a:r>
              <a:rPr lang="zh-CN" altLang="en-US" sz="2000" b="1" dirty="0" smtClean="0">
                <a:solidFill>
                  <a:srgbClr val="FFC000"/>
                </a:solidFill>
                <a:latin typeface="华文新魏" pitchFamily="2" charset="-122"/>
                <a:ea typeface="华文新魏" pitchFamily="2" charset="-122"/>
              </a:rPr>
              <a:t>第二部分</a:t>
            </a:r>
            <a:r>
              <a:rPr lang="zh-CN" altLang="en-US" sz="2000" b="1" dirty="0" smtClean="0">
                <a:solidFill>
                  <a:srgbClr val="0070C0"/>
                </a:solidFill>
                <a:latin typeface="华文新魏" pitchFamily="2" charset="-122"/>
                <a:ea typeface="华文新魏" pitchFamily="2" charset="-122"/>
              </a:rPr>
              <a:t>是</a:t>
            </a:r>
            <a:r>
              <a:rPr lang="en-US" altLang="zh-CN" sz="2000" b="1" dirty="0" smtClean="0">
                <a:solidFill>
                  <a:srgbClr val="0070C0"/>
                </a:solidFill>
                <a:latin typeface="华文新魏" pitchFamily="2" charset="-122"/>
                <a:ea typeface="华文新魏" pitchFamily="2" charset="-122"/>
              </a:rPr>
              <a:t>UPI</a:t>
            </a:r>
            <a:r>
              <a:rPr lang="zh-CN" altLang="en-US" sz="2000" b="1" dirty="0" smtClean="0">
                <a:solidFill>
                  <a:srgbClr val="0070C0"/>
                </a:solidFill>
                <a:latin typeface="华文新魏" pitchFamily="2" charset="-122"/>
                <a:ea typeface="华文新魏" pitchFamily="2" charset="-122"/>
              </a:rPr>
              <a:t>问卷本身。由 </a:t>
            </a:r>
            <a:r>
              <a:rPr lang="en-US" altLang="zh-CN" sz="2000" b="1" dirty="0" smtClean="0">
                <a:solidFill>
                  <a:srgbClr val="0070C0"/>
                </a:solidFill>
                <a:latin typeface="华文新魏" pitchFamily="2" charset="-122"/>
                <a:ea typeface="华文新魏" pitchFamily="2" charset="-122"/>
              </a:rPr>
              <a:t>60 </a:t>
            </a:r>
            <a:r>
              <a:rPr lang="zh-CN" altLang="en-US" sz="2000" b="1" dirty="0" smtClean="0">
                <a:solidFill>
                  <a:srgbClr val="0070C0"/>
                </a:solidFill>
                <a:latin typeface="华文新魏" pitchFamily="2" charset="-122"/>
                <a:ea typeface="华文新魏" pitchFamily="2" charset="-122"/>
              </a:rPr>
              <a:t>个项目构成。其中 </a:t>
            </a:r>
            <a:r>
              <a:rPr lang="en-US" altLang="zh-CN" sz="2000" b="1" dirty="0" smtClean="0">
                <a:solidFill>
                  <a:srgbClr val="0070C0"/>
                </a:solidFill>
                <a:latin typeface="华文新魏" pitchFamily="2" charset="-122"/>
                <a:ea typeface="华文新魏" pitchFamily="2" charset="-122"/>
              </a:rPr>
              <a:t>4 </a:t>
            </a:r>
            <a:r>
              <a:rPr lang="zh-CN" altLang="en-US" sz="2000" b="1" dirty="0" smtClean="0">
                <a:solidFill>
                  <a:srgbClr val="0070C0"/>
                </a:solidFill>
                <a:latin typeface="华文新魏" pitchFamily="2" charset="-122"/>
                <a:ea typeface="华文新魏" pitchFamily="2" charset="-122"/>
              </a:rPr>
              <a:t>个项目是测伪尺度</a:t>
            </a:r>
            <a:r>
              <a:rPr lang="en-US" altLang="zh-CN" sz="2000" b="1" dirty="0" smtClean="0">
                <a:solidFill>
                  <a:srgbClr val="0070C0"/>
                </a:solidFill>
                <a:latin typeface="华文新魏" pitchFamily="2" charset="-122"/>
                <a:ea typeface="华文新魏" pitchFamily="2" charset="-122"/>
              </a:rPr>
              <a:t>(lie scale)</a:t>
            </a:r>
            <a:r>
              <a:rPr lang="zh-CN" altLang="en-US" sz="2000" b="1" dirty="0" smtClean="0">
                <a:solidFill>
                  <a:srgbClr val="0070C0"/>
                </a:solidFill>
                <a:latin typeface="华文新魏" pitchFamily="2" charset="-122"/>
                <a:ea typeface="华文新魏" pitchFamily="2" charset="-122"/>
              </a:rPr>
              <a:t>，其题号是</a:t>
            </a:r>
            <a:r>
              <a:rPr lang="en-US" altLang="zh-CN" sz="2000" b="1" dirty="0" smtClean="0">
                <a:solidFill>
                  <a:srgbClr val="0070C0"/>
                </a:solidFill>
                <a:latin typeface="华文新魏" pitchFamily="2" charset="-122"/>
                <a:ea typeface="华文新魏" pitchFamily="2" charset="-122"/>
              </a:rPr>
              <a:t>5</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20</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35</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50</a:t>
            </a:r>
            <a:r>
              <a:rPr lang="zh-CN" altLang="en-US" sz="2000" b="1" dirty="0" smtClean="0">
                <a:solidFill>
                  <a:srgbClr val="0070C0"/>
                </a:solidFill>
                <a:latin typeface="华文新魏" pitchFamily="2" charset="-122"/>
                <a:ea typeface="华文新魏" pitchFamily="2" charset="-122"/>
              </a:rPr>
              <a:t>。其余</a:t>
            </a:r>
            <a:r>
              <a:rPr lang="en-US" altLang="zh-CN" sz="2000" b="1" dirty="0" smtClean="0">
                <a:solidFill>
                  <a:srgbClr val="0070C0"/>
                </a:solidFill>
                <a:latin typeface="华文新魏" pitchFamily="2" charset="-122"/>
                <a:ea typeface="华文新魏" pitchFamily="2" charset="-122"/>
              </a:rPr>
              <a:t>56</a:t>
            </a:r>
            <a:r>
              <a:rPr lang="zh-CN" altLang="en-US" sz="2000" b="1" dirty="0" smtClean="0">
                <a:solidFill>
                  <a:srgbClr val="0070C0"/>
                </a:solidFill>
                <a:latin typeface="华文新魏" pitchFamily="2" charset="-122"/>
                <a:ea typeface="华文新魏" pitchFamily="2" charset="-122"/>
              </a:rPr>
              <a:t>个是反映学生的苦恼，焦虑，矛盾等症状项目。</a:t>
            </a:r>
          </a:p>
          <a:p>
            <a:pPr>
              <a:lnSpc>
                <a:spcPct val="150000"/>
              </a:lnSpc>
            </a:pPr>
            <a:r>
              <a:rPr lang="zh-CN" altLang="en-US" sz="2000" b="1" dirty="0" smtClean="0">
                <a:solidFill>
                  <a:srgbClr val="0070C0"/>
                </a:solidFill>
                <a:latin typeface="华文新魏" pitchFamily="2" charset="-122"/>
                <a:ea typeface="华文新魏" pitchFamily="2" charset="-122"/>
              </a:rPr>
              <a:t>　　</a:t>
            </a:r>
            <a:r>
              <a:rPr lang="zh-CN" altLang="en-US" sz="2000" b="1" dirty="0" smtClean="0">
                <a:solidFill>
                  <a:srgbClr val="FFC000"/>
                </a:solidFill>
                <a:latin typeface="华文新魏" pitchFamily="2" charset="-122"/>
                <a:ea typeface="华文新魏" pitchFamily="2" charset="-122"/>
              </a:rPr>
              <a:t>第三部分</a:t>
            </a:r>
            <a:r>
              <a:rPr lang="zh-CN" altLang="en-US" sz="2000" b="1" dirty="0" smtClean="0">
                <a:solidFill>
                  <a:srgbClr val="0070C0"/>
                </a:solidFill>
                <a:latin typeface="华文新魏" pitchFamily="2" charset="-122"/>
                <a:ea typeface="华文新魏" pitchFamily="2" charset="-122"/>
              </a:rPr>
              <a:t>是附加题，主要是了解被测者对自身身心健康状态的总评价以及是否接受过心理咨询的治疗，有什么咨询要求。</a:t>
            </a:r>
            <a:endParaRPr lang="zh-CN" altLang="en-US" sz="2000" b="1" dirty="0">
              <a:solidFill>
                <a:srgbClr val="0070C0"/>
              </a:solidFill>
              <a:latin typeface="华文新魏" pitchFamily="2" charset="-122"/>
              <a:ea typeface="华文新魏" pitchFamily="2" charset="-122"/>
            </a:endParaRPr>
          </a:p>
        </p:txBody>
      </p:sp>
      <p:pic>
        <p:nvPicPr>
          <p:cNvPr id="9" name="图片 8" descr="54fbb2fb43166d221c1ec3d5442309f79052d202.gif"/>
          <p:cNvPicPr>
            <a:picLocks noChangeAspect="1"/>
          </p:cNvPicPr>
          <p:nvPr/>
        </p:nvPicPr>
        <p:blipFill>
          <a:blip r:embed="rId3"/>
          <a:stretch>
            <a:fillRect/>
          </a:stretch>
        </p:blipFill>
        <p:spPr>
          <a:xfrm>
            <a:off x="5643570" y="4786326"/>
            <a:ext cx="3357586" cy="928674"/>
          </a:xfrm>
          <a:prstGeom prst="rect">
            <a:avLst/>
          </a:prstGeom>
        </p:spPr>
      </p:pic>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en-US" altLang="zh-CN" sz="2400" b="1" dirty="0" smtClean="0"/>
                <a:t>UPI</a:t>
              </a:r>
              <a:r>
                <a:rPr lang="zh-CN" altLang="en-US" sz="2400" b="1" dirty="0" smtClean="0"/>
                <a:t>计分方法：</a:t>
              </a:r>
              <a:r>
                <a:rPr lang="en-US" altLang="zh-CN" sz="2400" b="1" dirty="0" smtClean="0"/>
                <a:t> </a:t>
              </a:r>
              <a:endParaRPr lang="en-US" altLang="zh-CN" sz="2400" b="1" dirty="0"/>
            </a:p>
          </p:txBody>
        </p:sp>
        <p:grpSp>
          <p:nvGrpSpPr>
            <p:cNvPr id="3"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pic>
        <p:nvPicPr>
          <p:cNvPr id="9" name="图片 8" descr="20129201860.gif"/>
          <p:cNvPicPr>
            <a:picLocks noChangeAspect="1"/>
          </p:cNvPicPr>
          <p:nvPr/>
        </p:nvPicPr>
        <p:blipFill>
          <a:blip r:embed="rId3"/>
          <a:stretch>
            <a:fillRect/>
          </a:stretch>
        </p:blipFill>
        <p:spPr>
          <a:xfrm>
            <a:off x="5857884" y="2857494"/>
            <a:ext cx="3286116" cy="2857506"/>
          </a:xfrm>
          <a:prstGeom prst="rect">
            <a:avLst/>
          </a:prstGeom>
        </p:spPr>
      </p:pic>
      <p:sp>
        <p:nvSpPr>
          <p:cNvPr id="8" name="TextBox 7"/>
          <p:cNvSpPr txBox="1"/>
          <p:nvPr/>
        </p:nvSpPr>
        <p:spPr>
          <a:xfrm>
            <a:off x="1000100" y="1500178"/>
            <a:ext cx="6643734" cy="3323987"/>
          </a:xfrm>
          <a:prstGeom prst="rect">
            <a:avLst/>
          </a:prstGeom>
          <a:noFill/>
        </p:spPr>
        <p:txBody>
          <a:bodyPr wrap="square" rtlCol="0">
            <a:spAutoFit/>
          </a:bodyPr>
          <a:lstStyle/>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UPI</a:t>
            </a:r>
            <a:r>
              <a:rPr lang="zh-CN" altLang="en-US" sz="2000" b="1" dirty="0" smtClean="0">
                <a:solidFill>
                  <a:srgbClr val="0070C0"/>
                </a:solidFill>
                <a:latin typeface="华文新魏" pitchFamily="2" charset="-122"/>
                <a:ea typeface="华文新魏" pitchFamily="2" charset="-122"/>
              </a:rPr>
              <a:t>测验完成后，需要计算的</a:t>
            </a:r>
            <a:r>
              <a:rPr lang="zh-CN" altLang="en-US" sz="2000" b="1" dirty="0" smtClean="0">
                <a:solidFill>
                  <a:srgbClr val="FF0000"/>
                </a:solidFill>
                <a:latin typeface="华文新魏" pitchFamily="2" charset="-122"/>
                <a:ea typeface="华文新魏" pitchFamily="2" charset="-122"/>
              </a:rPr>
              <a:t>只有一个指标，即总分。</a:t>
            </a:r>
            <a:r>
              <a:rPr lang="en-US" altLang="zh-CN" sz="2000" b="1" dirty="0" smtClean="0">
                <a:solidFill>
                  <a:srgbClr val="0070C0"/>
                </a:solidFill>
                <a:latin typeface="华文新魏" pitchFamily="2" charset="-122"/>
                <a:ea typeface="华文新魏" pitchFamily="2" charset="-122"/>
              </a:rPr>
              <a:t>UPI</a:t>
            </a:r>
            <a:r>
              <a:rPr lang="zh-CN" altLang="en-US" sz="2000" b="1" dirty="0" smtClean="0">
                <a:solidFill>
                  <a:srgbClr val="0070C0"/>
                </a:solidFill>
                <a:latin typeface="华文新魏" pitchFamily="2" charset="-122"/>
                <a:ea typeface="华文新魏" pitchFamily="2" charset="-122"/>
              </a:rPr>
              <a:t>问卷共</a:t>
            </a:r>
            <a:r>
              <a:rPr lang="en-US" altLang="zh-CN" sz="2000" b="1" dirty="0" smtClean="0">
                <a:solidFill>
                  <a:srgbClr val="0070C0"/>
                </a:solidFill>
                <a:latin typeface="华文新魏" pitchFamily="2" charset="-122"/>
                <a:ea typeface="华文新魏" pitchFamily="2" charset="-122"/>
              </a:rPr>
              <a:t>60</a:t>
            </a:r>
            <a:r>
              <a:rPr lang="zh-CN" altLang="en-US" sz="2000" b="1" dirty="0" smtClean="0">
                <a:solidFill>
                  <a:srgbClr val="0070C0"/>
                </a:solidFill>
                <a:latin typeface="华文新魏" pitchFamily="2" charset="-122"/>
                <a:ea typeface="华文新魏" pitchFamily="2" charset="-122"/>
              </a:rPr>
              <a:t>个问题，其中有</a:t>
            </a:r>
            <a:r>
              <a:rPr lang="en-US" altLang="zh-CN" sz="2000" b="1" dirty="0" smtClean="0">
                <a:solidFill>
                  <a:srgbClr val="0070C0"/>
                </a:solidFill>
                <a:latin typeface="华文新魏" pitchFamily="2" charset="-122"/>
                <a:ea typeface="华文新魏" pitchFamily="2" charset="-122"/>
              </a:rPr>
              <a:t>4</a:t>
            </a:r>
            <a:r>
              <a:rPr lang="zh-CN" altLang="en-US" sz="2000" b="1" dirty="0" smtClean="0">
                <a:solidFill>
                  <a:srgbClr val="0070C0"/>
                </a:solidFill>
                <a:latin typeface="华文新魏" pitchFamily="2" charset="-122"/>
                <a:ea typeface="华文新魏" pitchFamily="2" charset="-122"/>
              </a:rPr>
              <a:t>个测伪题</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第</a:t>
            </a:r>
            <a:r>
              <a:rPr lang="en-US" altLang="zh-CN" sz="2000" b="1" dirty="0" smtClean="0">
                <a:solidFill>
                  <a:srgbClr val="0070C0"/>
                </a:solidFill>
                <a:latin typeface="华文新魏" pitchFamily="2" charset="-122"/>
                <a:ea typeface="华文新魏" pitchFamily="2" charset="-122"/>
              </a:rPr>
              <a:t>5</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20</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35</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50</a:t>
            </a:r>
            <a:r>
              <a:rPr lang="zh-CN" altLang="en-US" sz="2000" b="1" dirty="0" smtClean="0">
                <a:solidFill>
                  <a:srgbClr val="0070C0"/>
                </a:solidFill>
                <a:latin typeface="华文新魏" pitchFamily="2" charset="-122"/>
                <a:ea typeface="华文新魏" pitchFamily="2" charset="-122"/>
              </a:rPr>
              <a:t>题</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不记分。</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UPI </a:t>
            </a:r>
            <a:r>
              <a:rPr lang="zh-CN" altLang="en-US" sz="2000" b="1" dirty="0" smtClean="0">
                <a:solidFill>
                  <a:srgbClr val="0070C0"/>
                </a:solidFill>
                <a:latin typeface="华文新魏" pitchFamily="2" charset="-122"/>
                <a:ea typeface="华文新魏" pitchFamily="2" charset="-122"/>
              </a:rPr>
              <a:t>总分的计算规则是：除测伪题</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第</a:t>
            </a:r>
            <a:r>
              <a:rPr lang="en-US" altLang="zh-CN" sz="2000" b="1" dirty="0" smtClean="0">
                <a:solidFill>
                  <a:srgbClr val="0070C0"/>
                </a:solidFill>
                <a:latin typeface="华文新魏" pitchFamily="2" charset="-122"/>
                <a:ea typeface="华文新魏" pitchFamily="2" charset="-122"/>
              </a:rPr>
              <a:t>5</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20</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35</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50</a:t>
            </a:r>
            <a:r>
              <a:rPr lang="zh-CN" altLang="en-US" sz="2000" b="1" dirty="0" smtClean="0">
                <a:solidFill>
                  <a:srgbClr val="0070C0"/>
                </a:solidFill>
                <a:latin typeface="华文新魏" pitchFamily="2" charset="-122"/>
                <a:ea typeface="华文新魏" pitchFamily="2" charset="-122"/>
              </a:rPr>
              <a:t>题</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以外的其它</a:t>
            </a:r>
            <a:r>
              <a:rPr lang="en-US" altLang="zh-CN" sz="2000" b="1" dirty="0" smtClean="0">
                <a:solidFill>
                  <a:srgbClr val="0070C0"/>
                </a:solidFill>
                <a:latin typeface="华文新魏" pitchFamily="2" charset="-122"/>
                <a:ea typeface="华文新魏" pitchFamily="2" charset="-122"/>
              </a:rPr>
              <a:t>56 </a:t>
            </a:r>
            <a:r>
              <a:rPr lang="zh-CN" altLang="en-US" sz="2000" b="1" dirty="0" smtClean="0">
                <a:solidFill>
                  <a:srgbClr val="0070C0"/>
                </a:solidFill>
                <a:latin typeface="华文新魏" pitchFamily="2" charset="-122"/>
                <a:ea typeface="华文新魏" pitchFamily="2" charset="-122"/>
              </a:rPr>
              <a:t>个题，肯定选择的题记</a:t>
            </a:r>
            <a:r>
              <a:rPr lang="en-US" altLang="zh-CN" sz="2000" b="1" dirty="0" smtClean="0">
                <a:solidFill>
                  <a:srgbClr val="0070C0"/>
                </a:solidFill>
                <a:latin typeface="华文新魏" pitchFamily="2" charset="-122"/>
                <a:ea typeface="华文新魏" pitchFamily="2" charset="-122"/>
              </a:rPr>
              <a:t>1</a:t>
            </a:r>
            <a:r>
              <a:rPr lang="zh-CN" altLang="en-US" sz="2000" b="1" dirty="0" smtClean="0">
                <a:solidFill>
                  <a:srgbClr val="0070C0"/>
                </a:solidFill>
                <a:latin typeface="华文新魏" pitchFamily="2" charset="-122"/>
                <a:ea typeface="华文新魏" pitchFamily="2" charset="-122"/>
              </a:rPr>
              <a:t>分，否定选择的题记</a:t>
            </a:r>
            <a:r>
              <a:rPr lang="en-US" altLang="zh-CN" sz="2000" b="1" dirty="0" smtClean="0">
                <a:solidFill>
                  <a:srgbClr val="0070C0"/>
                </a:solidFill>
                <a:latin typeface="华文新魏" pitchFamily="2" charset="-122"/>
                <a:ea typeface="华文新魏" pitchFamily="2" charset="-122"/>
              </a:rPr>
              <a:t>0</a:t>
            </a:r>
            <a:r>
              <a:rPr lang="zh-CN" altLang="en-US" sz="2000" b="1" dirty="0" smtClean="0">
                <a:solidFill>
                  <a:srgbClr val="0070C0"/>
                </a:solidFill>
                <a:latin typeface="华文新魏" pitchFamily="2" charset="-122"/>
                <a:ea typeface="华文新魏" pitchFamily="2" charset="-122"/>
              </a:rPr>
              <a:t>分，并求总和。所以，</a:t>
            </a:r>
            <a:r>
              <a:rPr lang="en-US" altLang="zh-CN" sz="2000" b="1" dirty="0" smtClean="0">
                <a:solidFill>
                  <a:srgbClr val="FF0000"/>
                </a:solidFill>
                <a:latin typeface="华文新魏" pitchFamily="2" charset="-122"/>
                <a:ea typeface="华文新魏" pitchFamily="2" charset="-122"/>
              </a:rPr>
              <a:t>UPI</a:t>
            </a:r>
            <a:r>
              <a:rPr lang="zh-CN" altLang="en-US" sz="2000" b="1" dirty="0" smtClean="0">
                <a:solidFill>
                  <a:srgbClr val="FF0000"/>
                </a:solidFill>
                <a:latin typeface="华文新魏" pitchFamily="2" charset="-122"/>
                <a:ea typeface="华文新魏" pitchFamily="2" charset="-122"/>
              </a:rPr>
              <a:t>总分最高为</a:t>
            </a:r>
            <a:r>
              <a:rPr lang="en-US" altLang="zh-CN" sz="2000" b="1" dirty="0" smtClean="0">
                <a:solidFill>
                  <a:srgbClr val="FF0000"/>
                </a:solidFill>
                <a:latin typeface="华文新魏" pitchFamily="2" charset="-122"/>
                <a:ea typeface="华文新魏" pitchFamily="2" charset="-122"/>
              </a:rPr>
              <a:t>56</a:t>
            </a:r>
            <a:r>
              <a:rPr lang="zh-CN" altLang="en-US" sz="2000" b="1" dirty="0" smtClean="0">
                <a:solidFill>
                  <a:srgbClr val="FF0000"/>
                </a:solidFill>
                <a:latin typeface="华文新魏" pitchFamily="2" charset="-122"/>
                <a:ea typeface="华文新魏" pitchFamily="2" charset="-122"/>
              </a:rPr>
              <a:t>分，最低为</a:t>
            </a:r>
            <a:r>
              <a:rPr lang="en-US" altLang="zh-CN" sz="2000" b="1" dirty="0" smtClean="0">
                <a:solidFill>
                  <a:srgbClr val="FF0000"/>
                </a:solidFill>
                <a:latin typeface="华文新魏" pitchFamily="2" charset="-122"/>
                <a:ea typeface="华文新魏" pitchFamily="2" charset="-122"/>
              </a:rPr>
              <a:t>0</a:t>
            </a:r>
            <a:r>
              <a:rPr lang="zh-CN" altLang="en-US" sz="2000" b="1" dirty="0" smtClean="0">
                <a:solidFill>
                  <a:srgbClr val="FF0000"/>
                </a:solidFill>
                <a:latin typeface="华文新魏" pitchFamily="2" charset="-122"/>
                <a:ea typeface="华文新魏" pitchFamily="2" charset="-122"/>
              </a:rPr>
              <a:t>分。</a:t>
            </a:r>
            <a:endParaRPr lang="zh-CN" altLang="en-US" sz="2000" b="1" dirty="0">
              <a:solidFill>
                <a:srgbClr val="FF0000"/>
              </a:solidFill>
              <a:latin typeface="华文新魏" pitchFamily="2" charset="-122"/>
              <a:ea typeface="华文新魏" pitchFamily="2" charset="-122"/>
            </a:endParaRPr>
          </a:p>
        </p:txBody>
      </p:sp>
      <p:pic>
        <p:nvPicPr>
          <p:cNvPr id="10" name="图片 9" descr="d31b0ef41bd5ad6e85fa2dd783cb39dbb6fd3c8f.gif"/>
          <p:cNvPicPr>
            <a:picLocks noChangeAspect="1"/>
          </p:cNvPicPr>
          <p:nvPr/>
        </p:nvPicPr>
        <p:blipFill>
          <a:blip r:embed="rId4"/>
          <a:stretch>
            <a:fillRect/>
          </a:stretch>
        </p:blipFill>
        <p:spPr>
          <a:xfrm>
            <a:off x="-785850" y="857236"/>
            <a:ext cx="3438525" cy="1952625"/>
          </a:xfrm>
          <a:prstGeom prst="rect">
            <a:avLst/>
          </a:prstGeom>
        </p:spPr>
      </p:pic>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en-US" altLang="zh-CN" sz="2400" b="1" dirty="0" smtClean="0"/>
                <a:t>UPI</a:t>
              </a:r>
              <a:r>
                <a:rPr lang="zh-CN" altLang="en-US" sz="2400" b="1" dirty="0" smtClean="0"/>
                <a:t>筛选规则：</a:t>
              </a:r>
              <a:r>
                <a:rPr lang="en-US" altLang="zh-CN" sz="2400" b="1" dirty="0" smtClean="0"/>
                <a:t> </a:t>
              </a:r>
              <a:endParaRPr lang="en-US" altLang="zh-CN" sz="2400" b="1" dirty="0"/>
            </a:p>
          </p:txBody>
        </p:sp>
        <p:grpSp>
          <p:nvGrpSpPr>
            <p:cNvPr id="3"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8" name="TextBox 7"/>
          <p:cNvSpPr txBox="1"/>
          <p:nvPr/>
        </p:nvSpPr>
        <p:spPr>
          <a:xfrm>
            <a:off x="928662" y="1500178"/>
            <a:ext cx="7500990" cy="3785652"/>
          </a:xfrm>
          <a:prstGeom prst="rect">
            <a:avLst/>
          </a:prstGeom>
          <a:noFill/>
        </p:spPr>
        <p:txBody>
          <a:bodyPr wrap="square" rtlCol="0">
            <a:spAutoFit/>
          </a:bodyPr>
          <a:lstStyle/>
          <a:p>
            <a:pPr>
              <a:lnSpc>
                <a:spcPct val="150000"/>
              </a:lnSpc>
            </a:pPr>
            <a:r>
              <a:rPr lang="zh-CN" altLang="en-US" sz="2000" b="1" dirty="0" smtClean="0">
                <a:solidFill>
                  <a:srgbClr val="0070C0"/>
                </a:solidFill>
              </a:rPr>
              <a:t>　　</a:t>
            </a:r>
            <a:r>
              <a:rPr lang="en-US" altLang="zh-CN" sz="2000" b="1" dirty="0" smtClean="0">
                <a:solidFill>
                  <a:srgbClr val="0070C0"/>
                </a:solidFill>
                <a:latin typeface="华文新魏" pitchFamily="2" charset="-122"/>
                <a:ea typeface="华文新魏" pitchFamily="2" charset="-122"/>
              </a:rPr>
              <a:t>UPI</a:t>
            </a:r>
            <a:r>
              <a:rPr lang="zh-CN" altLang="en-US" sz="2000" b="1" dirty="0" smtClean="0">
                <a:solidFill>
                  <a:srgbClr val="0070C0"/>
                </a:solidFill>
                <a:latin typeface="华文新魏" pitchFamily="2" charset="-122"/>
                <a:ea typeface="华文新魏" pitchFamily="2" charset="-122"/>
              </a:rPr>
              <a:t>的筛选标准视研究需要和使用者的具体情况而定</a:t>
            </a:r>
            <a:r>
              <a:rPr lang="en-US" altLang="zh-CN" sz="2000" b="1"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国内高校普遍采用的筛选标准如下所示</a:t>
            </a:r>
            <a:r>
              <a:rPr lang="en-US" altLang="zh-CN" sz="2000" b="1" dirty="0" smtClean="0">
                <a:solidFill>
                  <a:srgbClr val="0070C0"/>
                </a:solidFill>
                <a:latin typeface="华文新魏" pitchFamily="2" charset="-122"/>
                <a:ea typeface="华文新魏" pitchFamily="2" charset="-122"/>
              </a:rPr>
              <a:t>:</a:t>
            </a:r>
            <a:endParaRPr lang="zh-CN" altLang="en-US" sz="2000" b="1" dirty="0" smtClean="0">
              <a:solidFill>
                <a:srgbClr val="0070C0"/>
              </a:solidFill>
              <a:latin typeface="华文新魏" pitchFamily="2" charset="-122"/>
              <a:ea typeface="华文新魏" pitchFamily="2" charset="-122"/>
            </a:endParaRPr>
          </a:p>
          <a:p>
            <a:pPr>
              <a:lnSpc>
                <a:spcPct val="150000"/>
              </a:lnSpc>
            </a:pPr>
            <a:r>
              <a:rPr lang="zh-CN" altLang="en-US" sz="2000" b="1" dirty="0" smtClean="0">
                <a:solidFill>
                  <a:srgbClr val="FF0000"/>
                </a:solidFill>
                <a:latin typeface="华文新魏" pitchFamily="2" charset="-122"/>
                <a:ea typeface="华文新魏" pitchFamily="2" charset="-122"/>
              </a:rPr>
              <a:t>    第一类筛选标准：</a:t>
            </a:r>
          </a:p>
          <a:p>
            <a:pPr>
              <a:lnSpc>
                <a:spcPct val="150000"/>
              </a:lnSpc>
            </a:pPr>
            <a:r>
              <a:rPr lang="zh-CN" altLang="en-US" sz="2000" b="1" dirty="0" smtClean="0">
                <a:solidFill>
                  <a:srgbClr val="0070C0"/>
                </a:solidFill>
                <a:latin typeface="华文新魏" pitchFamily="2" charset="-122"/>
                <a:ea typeface="华文新魏" pitchFamily="2" charset="-122"/>
              </a:rPr>
              <a:t>　　</a:t>
            </a:r>
            <a:r>
              <a:rPr lang="zh-CN" altLang="en-US" sz="2000" b="1" dirty="0" smtClean="0">
                <a:solidFill>
                  <a:srgbClr val="02CE8A"/>
                </a:solidFill>
                <a:latin typeface="华文新魏" pitchFamily="2" charset="-122"/>
                <a:ea typeface="华文新魏" pitchFamily="2" charset="-122"/>
              </a:rPr>
              <a:t>满足下列条件之一者应归为第一类：</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一</a:t>
            </a:r>
            <a:r>
              <a:rPr lang="en-US" altLang="zh-CN" sz="2000" b="1" dirty="0" smtClean="0">
                <a:solidFill>
                  <a:srgbClr val="0070C0"/>
                </a:solidFill>
                <a:latin typeface="华文新魏" pitchFamily="2" charset="-122"/>
                <a:ea typeface="华文新魏" pitchFamily="2" charset="-122"/>
              </a:rPr>
              <a:t>) UPI</a:t>
            </a:r>
            <a:r>
              <a:rPr lang="zh-CN" altLang="en-US" sz="2000" b="1" dirty="0" smtClean="0">
                <a:solidFill>
                  <a:srgbClr val="0070C0"/>
                </a:solidFill>
                <a:latin typeface="华文新魏" pitchFamily="2" charset="-122"/>
                <a:ea typeface="华文新魏" pitchFamily="2" charset="-122"/>
              </a:rPr>
              <a:t>总分在</a:t>
            </a:r>
            <a:r>
              <a:rPr lang="en-US" altLang="zh-CN" sz="2000" b="1" dirty="0" smtClean="0">
                <a:solidFill>
                  <a:srgbClr val="0070C0"/>
                </a:solidFill>
                <a:latin typeface="华文新魏" pitchFamily="2" charset="-122"/>
                <a:ea typeface="华文新魏" pitchFamily="2" charset="-122"/>
              </a:rPr>
              <a:t>25</a:t>
            </a:r>
            <a:r>
              <a:rPr lang="zh-CN" altLang="en-US" sz="2000" b="1" dirty="0" smtClean="0">
                <a:solidFill>
                  <a:srgbClr val="0070C0"/>
                </a:solidFill>
                <a:latin typeface="华文新魏" pitchFamily="2" charset="-122"/>
                <a:ea typeface="华文新魏" pitchFamily="2" charset="-122"/>
              </a:rPr>
              <a:t>分</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包括</a:t>
            </a:r>
            <a:r>
              <a:rPr lang="en-US" altLang="zh-CN" sz="2000" b="1" dirty="0" smtClean="0">
                <a:solidFill>
                  <a:srgbClr val="0070C0"/>
                </a:solidFill>
                <a:latin typeface="华文新魏" pitchFamily="2" charset="-122"/>
                <a:ea typeface="华文新魏" pitchFamily="2" charset="-122"/>
              </a:rPr>
              <a:t>25</a:t>
            </a:r>
            <a:r>
              <a:rPr lang="zh-CN" altLang="en-US" sz="2000" b="1" dirty="0" smtClean="0">
                <a:solidFill>
                  <a:srgbClr val="0070C0"/>
                </a:solidFill>
                <a:latin typeface="华文新魏" pitchFamily="2" charset="-122"/>
                <a:ea typeface="华文新魏" pitchFamily="2" charset="-122"/>
              </a:rPr>
              <a:t>分</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以上者；</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二</a:t>
            </a:r>
            <a:r>
              <a:rPr lang="en-US" altLang="zh-CN" sz="2000" b="1"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第</a:t>
            </a:r>
            <a:r>
              <a:rPr lang="en-US" altLang="zh-CN" sz="2000" b="1" dirty="0" smtClean="0">
                <a:solidFill>
                  <a:srgbClr val="0070C0"/>
                </a:solidFill>
                <a:latin typeface="华文新魏" pitchFamily="2" charset="-122"/>
                <a:ea typeface="华文新魏" pitchFamily="2" charset="-122"/>
              </a:rPr>
              <a:t>25</a:t>
            </a:r>
            <a:r>
              <a:rPr lang="zh-CN" altLang="en-US" sz="2000" b="1" dirty="0" smtClean="0">
                <a:solidFill>
                  <a:srgbClr val="0070C0"/>
                </a:solidFill>
                <a:latin typeface="华文新魏" pitchFamily="2" charset="-122"/>
                <a:ea typeface="华文新魏" pitchFamily="2" charset="-122"/>
              </a:rPr>
              <a:t>题做肯定选择者；</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三</a:t>
            </a:r>
            <a:r>
              <a:rPr lang="en-US" altLang="zh-CN" sz="2000" b="1"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辅助题中同时至少有两题做肯定选择者；</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四</a:t>
            </a:r>
            <a:r>
              <a:rPr lang="en-US" altLang="zh-CN" sz="2000" b="1"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明确提出咨询要求者</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由于此条选择人数较多，有时不用</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a:t>
            </a:r>
            <a:endParaRPr lang="zh-CN" altLang="en-US" sz="2000" b="1" dirty="0">
              <a:solidFill>
                <a:srgbClr val="0070C0"/>
              </a:solidFill>
              <a:latin typeface="华文新魏" pitchFamily="2" charset="-122"/>
              <a:ea typeface="华文新魏" pitchFamily="2" charset="-122"/>
            </a:endParaRPr>
          </a:p>
        </p:txBody>
      </p:sp>
      <p:pic>
        <p:nvPicPr>
          <p:cNvPr id="9" name="图片 8" descr="200851103034102.gif"/>
          <p:cNvPicPr>
            <a:picLocks noChangeAspect="1"/>
          </p:cNvPicPr>
          <p:nvPr/>
        </p:nvPicPr>
        <p:blipFill>
          <a:blip r:embed="rId3"/>
          <a:stretch>
            <a:fillRect/>
          </a:stretch>
        </p:blipFill>
        <p:spPr>
          <a:xfrm>
            <a:off x="142844" y="1928806"/>
            <a:ext cx="1071570" cy="2571768"/>
          </a:xfrm>
          <a:prstGeom prst="rect">
            <a:avLst/>
          </a:prstGeom>
        </p:spPr>
      </p:pic>
      <p:pic>
        <p:nvPicPr>
          <p:cNvPr id="10" name="图片 9" descr="54fbb2fb43166d221c1ec3d5442309f79052d202.gif"/>
          <p:cNvPicPr>
            <a:picLocks noChangeAspect="1"/>
          </p:cNvPicPr>
          <p:nvPr/>
        </p:nvPicPr>
        <p:blipFill>
          <a:blip r:embed="rId4"/>
          <a:stretch>
            <a:fillRect/>
          </a:stretch>
        </p:blipFill>
        <p:spPr>
          <a:xfrm>
            <a:off x="6143636" y="4857764"/>
            <a:ext cx="2786082" cy="857236"/>
          </a:xfrm>
          <a:prstGeom prst="rect">
            <a:avLst/>
          </a:prstGeom>
        </p:spPr>
      </p:pic>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en-US" altLang="zh-CN" sz="2400" b="1" dirty="0" smtClean="0"/>
                <a:t>UPI</a:t>
              </a:r>
              <a:r>
                <a:rPr lang="zh-CN" altLang="en-US" sz="2400" b="1" dirty="0" smtClean="0"/>
                <a:t>筛选规则：</a:t>
              </a:r>
              <a:r>
                <a:rPr lang="en-US" altLang="zh-CN" sz="2400" b="1" dirty="0" smtClean="0"/>
                <a:t> </a:t>
              </a:r>
              <a:endParaRPr lang="en-US" altLang="zh-CN" sz="2400" b="1" dirty="0"/>
            </a:p>
          </p:txBody>
        </p:sp>
        <p:grpSp>
          <p:nvGrpSpPr>
            <p:cNvPr id="3"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pic>
        <p:nvPicPr>
          <p:cNvPr id="9" name="图片 8" descr="aec379310a55b3192c7e84bf42a98226cefc1770.gif"/>
          <p:cNvPicPr>
            <a:picLocks noChangeAspect="1"/>
          </p:cNvPicPr>
          <p:nvPr/>
        </p:nvPicPr>
        <p:blipFill>
          <a:blip r:embed="rId3"/>
          <a:stretch>
            <a:fillRect/>
          </a:stretch>
        </p:blipFill>
        <p:spPr>
          <a:xfrm>
            <a:off x="6215074" y="3000376"/>
            <a:ext cx="2928926" cy="2333618"/>
          </a:xfrm>
          <a:prstGeom prst="rect">
            <a:avLst/>
          </a:prstGeom>
        </p:spPr>
      </p:pic>
      <p:sp>
        <p:nvSpPr>
          <p:cNvPr id="8" name="TextBox 7"/>
          <p:cNvSpPr txBox="1"/>
          <p:nvPr/>
        </p:nvSpPr>
        <p:spPr>
          <a:xfrm>
            <a:off x="928662" y="1500179"/>
            <a:ext cx="7500990" cy="4401205"/>
          </a:xfrm>
          <a:prstGeom prst="rect">
            <a:avLst/>
          </a:prstGeom>
          <a:noFill/>
        </p:spPr>
        <p:txBody>
          <a:bodyPr wrap="square" rtlCol="0">
            <a:spAutoFit/>
          </a:bodyPr>
          <a:lstStyle/>
          <a:p>
            <a:pPr>
              <a:lnSpc>
                <a:spcPct val="150000"/>
              </a:lnSpc>
            </a:pPr>
            <a:r>
              <a:rPr lang="zh-CN" altLang="en-US" sz="2000" b="1" dirty="0" smtClean="0">
                <a:solidFill>
                  <a:srgbClr val="0070C0"/>
                </a:solidFill>
                <a:latin typeface="华文新魏" pitchFamily="2" charset="-122"/>
                <a:ea typeface="华文新魏" pitchFamily="2" charset="-122"/>
              </a:rPr>
              <a:t>　</a:t>
            </a:r>
            <a:r>
              <a:rPr lang="zh-CN" altLang="en-US" sz="2000" b="1" dirty="0" smtClean="0">
                <a:solidFill>
                  <a:srgbClr val="FF0000"/>
                </a:solidFill>
                <a:latin typeface="华文新魏" pitchFamily="2" charset="-122"/>
                <a:ea typeface="华文新魏" pitchFamily="2" charset="-122"/>
              </a:rPr>
              <a:t> 第二类筛选标准：</a:t>
            </a:r>
          </a:p>
          <a:p>
            <a:pPr>
              <a:lnSpc>
                <a:spcPct val="150000"/>
              </a:lnSpc>
            </a:pPr>
            <a:r>
              <a:rPr lang="zh-CN" altLang="en-US" sz="2000" b="1" dirty="0" smtClean="0">
                <a:solidFill>
                  <a:srgbClr val="0070C0"/>
                </a:solidFill>
                <a:latin typeface="华文新魏" pitchFamily="2" charset="-122"/>
                <a:ea typeface="华文新魏" pitchFamily="2" charset="-122"/>
              </a:rPr>
              <a:t>　　</a:t>
            </a:r>
            <a:r>
              <a:rPr lang="zh-CN" altLang="en-US" sz="2000" b="1" dirty="0" smtClean="0">
                <a:solidFill>
                  <a:srgbClr val="02CE8A"/>
                </a:solidFill>
                <a:latin typeface="华文新魏" pitchFamily="2" charset="-122"/>
                <a:ea typeface="华文新魏" pitchFamily="2" charset="-122"/>
              </a:rPr>
              <a:t>满足下列条件之一者应归为第二类：</a:t>
            </a:r>
            <a:endParaRPr lang="zh-CN" altLang="en-US" sz="2000" dirty="0" smtClean="0"/>
          </a:p>
          <a:p>
            <a:pPr>
              <a:lnSpc>
                <a:spcPct val="150000"/>
              </a:lnSpc>
            </a:pPr>
            <a:r>
              <a:rPr lang="zh-CN" altLang="en-US" sz="2000" dirty="0" smtClean="0">
                <a:solidFill>
                  <a:srgbClr val="0070C0"/>
                </a:solidFill>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一</a:t>
            </a:r>
            <a:r>
              <a:rPr lang="en-US" altLang="zh-CN" sz="2000" b="1" dirty="0" smtClean="0">
                <a:solidFill>
                  <a:srgbClr val="0070C0"/>
                </a:solidFill>
                <a:latin typeface="华文新魏" pitchFamily="2" charset="-122"/>
                <a:ea typeface="华文新魏" pitchFamily="2" charset="-122"/>
              </a:rPr>
              <a:t>) UPI</a:t>
            </a:r>
            <a:r>
              <a:rPr lang="zh-CN" altLang="en-US" sz="2000" b="1" dirty="0" smtClean="0">
                <a:solidFill>
                  <a:srgbClr val="0070C0"/>
                </a:solidFill>
                <a:latin typeface="华文新魏" pitchFamily="2" charset="-122"/>
                <a:ea typeface="华文新魏" pitchFamily="2" charset="-122"/>
              </a:rPr>
              <a:t>总分在</a:t>
            </a:r>
            <a:r>
              <a:rPr lang="en-US" altLang="zh-CN" sz="2000" b="1" dirty="0" smtClean="0">
                <a:solidFill>
                  <a:srgbClr val="0070C0"/>
                </a:solidFill>
                <a:latin typeface="华文新魏" pitchFamily="2" charset="-122"/>
                <a:ea typeface="华文新魏" pitchFamily="2" charset="-122"/>
              </a:rPr>
              <a:t>20</a:t>
            </a:r>
            <a:r>
              <a:rPr lang="zh-CN" altLang="en-US" sz="2000" b="1" dirty="0" smtClean="0">
                <a:solidFill>
                  <a:srgbClr val="0070C0"/>
                </a:solidFill>
                <a:latin typeface="华文新魏" pitchFamily="2" charset="-122"/>
                <a:ea typeface="华文新魏" pitchFamily="2" charset="-122"/>
              </a:rPr>
              <a:t>分至</a:t>
            </a:r>
            <a:r>
              <a:rPr lang="en-US" altLang="zh-CN" sz="2000" b="1" dirty="0" smtClean="0">
                <a:solidFill>
                  <a:srgbClr val="0070C0"/>
                </a:solidFill>
                <a:latin typeface="华文新魏" pitchFamily="2" charset="-122"/>
                <a:ea typeface="华文新魏" pitchFamily="2" charset="-122"/>
              </a:rPr>
              <a:t>25</a:t>
            </a:r>
            <a:r>
              <a:rPr lang="zh-CN" altLang="en-US" sz="2000" b="1" dirty="0" smtClean="0">
                <a:solidFill>
                  <a:srgbClr val="0070C0"/>
                </a:solidFill>
                <a:latin typeface="华文新魏" pitchFamily="2" charset="-122"/>
                <a:ea typeface="华文新魏" pitchFamily="2" charset="-122"/>
              </a:rPr>
              <a:t>分</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包括</a:t>
            </a:r>
            <a:r>
              <a:rPr lang="en-US" altLang="zh-CN" sz="2000" b="1" dirty="0" smtClean="0">
                <a:solidFill>
                  <a:srgbClr val="0070C0"/>
                </a:solidFill>
                <a:latin typeface="华文新魏" pitchFamily="2" charset="-122"/>
                <a:ea typeface="华文新魏" pitchFamily="2" charset="-122"/>
              </a:rPr>
              <a:t>20</a:t>
            </a:r>
            <a:r>
              <a:rPr lang="zh-CN" altLang="en-US" sz="2000" b="1" dirty="0" smtClean="0">
                <a:solidFill>
                  <a:srgbClr val="0070C0"/>
                </a:solidFill>
                <a:latin typeface="华文新魏" pitchFamily="2" charset="-122"/>
                <a:ea typeface="华文新魏" pitchFamily="2" charset="-122"/>
              </a:rPr>
              <a:t>分</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不包括</a:t>
            </a:r>
            <a:r>
              <a:rPr lang="en-US" altLang="zh-CN" sz="2000" b="1" dirty="0" smtClean="0">
                <a:solidFill>
                  <a:srgbClr val="0070C0"/>
                </a:solidFill>
                <a:latin typeface="华文新魏" pitchFamily="2" charset="-122"/>
                <a:ea typeface="华文新魏" pitchFamily="2" charset="-122"/>
              </a:rPr>
              <a:t>25</a:t>
            </a:r>
            <a:r>
              <a:rPr lang="zh-CN" altLang="en-US" sz="2000" b="1" dirty="0" smtClean="0">
                <a:solidFill>
                  <a:srgbClr val="0070C0"/>
                </a:solidFill>
                <a:latin typeface="华文新魏" pitchFamily="2" charset="-122"/>
                <a:ea typeface="华文新魏" pitchFamily="2" charset="-122"/>
              </a:rPr>
              <a:t>分</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之间者；</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二</a:t>
            </a:r>
            <a:r>
              <a:rPr lang="en-US" altLang="zh-CN" sz="2000" b="1"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第</a:t>
            </a:r>
            <a:r>
              <a:rPr lang="en-US" altLang="zh-CN" sz="2000" b="1" dirty="0" smtClean="0">
                <a:solidFill>
                  <a:srgbClr val="0070C0"/>
                </a:solidFill>
                <a:latin typeface="华文新魏" pitchFamily="2" charset="-122"/>
                <a:ea typeface="华文新魏" pitchFamily="2" charset="-122"/>
              </a:rPr>
              <a:t>8</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16</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26</a:t>
            </a:r>
            <a:r>
              <a:rPr lang="zh-CN" altLang="en-US" sz="2000" b="1" dirty="0" smtClean="0">
                <a:solidFill>
                  <a:srgbClr val="0070C0"/>
                </a:solidFill>
                <a:latin typeface="华文新魏" pitchFamily="2" charset="-122"/>
                <a:ea typeface="华文新魏" pitchFamily="2" charset="-122"/>
              </a:rPr>
              <a:t>题中有一题做肯定选择者；</a:t>
            </a:r>
          </a:p>
          <a:p>
            <a:pPr>
              <a:lnSpc>
                <a:spcPct val="150000"/>
              </a:lnSpc>
            </a:pPr>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三</a:t>
            </a:r>
            <a:r>
              <a:rPr lang="en-US" altLang="zh-CN" sz="2000" b="1" dirty="0" smtClean="0">
                <a:solidFill>
                  <a:srgbClr val="0070C0"/>
                </a:solidFill>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辅助题中只有一题作肯定选择者；</a:t>
            </a:r>
            <a:endParaRPr lang="en-US" altLang="zh-CN" sz="2000" b="1" dirty="0" smtClean="0">
              <a:solidFill>
                <a:srgbClr val="0070C0"/>
              </a:solidFill>
              <a:latin typeface="华文新魏" pitchFamily="2" charset="-122"/>
              <a:ea typeface="华文新魏" pitchFamily="2" charset="-122"/>
            </a:endParaRPr>
          </a:p>
          <a:p>
            <a:pPr>
              <a:lnSpc>
                <a:spcPct val="150000"/>
              </a:lnSpc>
            </a:pPr>
            <a:r>
              <a:rPr lang="zh-CN" altLang="en-US" sz="2000" b="1" dirty="0" smtClean="0">
                <a:solidFill>
                  <a:srgbClr val="FF0000"/>
                </a:solidFill>
                <a:latin typeface="华文新魏" pitchFamily="2" charset="-122"/>
                <a:ea typeface="华文新魏" pitchFamily="2" charset="-122"/>
              </a:rPr>
              <a:t>　第三类筛选标准：</a:t>
            </a:r>
          </a:p>
          <a:p>
            <a:pPr>
              <a:lnSpc>
                <a:spcPct val="150000"/>
              </a:lnSpc>
            </a:pPr>
            <a:r>
              <a:rPr lang="zh-CN" altLang="en-US" sz="2000" b="1" dirty="0" smtClean="0">
                <a:latin typeface="华文新魏" pitchFamily="2" charset="-122"/>
                <a:ea typeface="华文新魏" pitchFamily="2" charset="-122"/>
              </a:rPr>
              <a:t>　</a:t>
            </a:r>
            <a:r>
              <a:rPr lang="zh-CN" altLang="en-US" sz="2000" b="1" dirty="0" smtClean="0">
                <a:solidFill>
                  <a:srgbClr val="0070C0"/>
                </a:solidFill>
                <a:latin typeface="华文新魏" pitchFamily="2" charset="-122"/>
                <a:ea typeface="华文新魏" pitchFamily="2" charset="-122"/>
              </a:rPr>
              <a:t>　不属于第一类和第二类者应归为第三类。</a:t>
            </a:r>
          </a:p>
          <a:p>
            <a:endParaRPr lang="en-US" altLang="zh-CN" sz="2000" dirty="0" smtClean="0"/>
          </a:p>
          <a:p>
            <a:endParaRPr lang="zh-CN" altLang="en-US" sz="2000" dirty="0" smtClean="0"/>
          </a:p>
          <a:p>
            <a:pPr>
              <a:lnSpc>
                <a:spcPct val="150000"/>
              </a:lnSpc>
            </a:pPr>
            <a:endParaRPr lang="zh-CN" altLang="en-US" sz="2000" b="1" dirty="0" smtClean="0">
              <a:solidFill>
                <a:srgbClr val="02CE8A"/>
              </a:solidFill>
              <a:latin typeface="华文新魏" pitchFamily="2" charset="-122"/>
              <a:ea typeface="华文新魏" pitchFamily="2" charset="-122"/>
            </a:endParaRPr>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en-US" altLang="zh-CN" sz="2400" b="1" dirty="0"/>
            </a:p>
          </p:txBody>
        </p:sp>
        <p:grpSp>
          <p:nvGrpSpPr>
            <p:cNvPr id="3"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sp>
        <p:nvSpPr>
          <p:cNvPr id="31" name="矩形 30"/>
          <p:cNvSpPr/>
          <p:nvPr/>
        </p:nvSpPr>
        <p:spPr>
          <a:xfrm>
            <a:off x="107950" y="214294"/>
            <a:ext cx="9036050" cy="584200"/>
          </a:xfrm>
          <a:prstGeom prst="rect">
            <a:avLst/>
          </a:prstGeom>
        </p:spPr>
        <p:txBody>
          <a:bodyPr>
            <a:spAutoFit/>
          </a:bodyPr>
          <a:lstStyle/>
          <a:p>
            <a:pPr fontAlgn="auto">
              <a:spcBef>
                <a:spcPts val="0"/>
              </a:spcBef>
              <a:spcAft>
                <a:spcPts val="0"/>
              </a:spcAft>
              <a:defRPr/>
            </a:pPr>
            <a:r>
              <a:rPr lang="en-US" altLang="zh-CN" sz="3200" b="1" dirty="0">
                <a:solidFill>
                  <a:srgbClr val="FFC000"/>
                </a:solidFill>
                <a:effectLst>
                  <a:outerShdw blurRad="38100" dist="38100" dir="2700000" algn="tl">
                    <a:srgbClr val="000000">
                      <a:alpha val="43137"/>
                    </a:srgbClr>
                  </a:outerShdw>
                </a:effectLst>
                <a:latin typeface="+mn-lt"/>
                <a:ea typeface="+mn-ea"/>
              </a:rPr>
              <a:t>PART Ⅱ  </a:t>
            </a:r>
            <a:r>
              <a:rPr lang="en-US" altLang="zh-CN" sz="2800" b="1" dirty="0" smtClean="0">
                <a:solidFill>
                  <a:srgbClr val="FFC000"/>
                </a:solidFill>
              </a:rPr>
              <a:t>UPI</a:t>
            </a:r>
            <a:r>
              <a:rPr lang="zh-CN" altLang="en-US" sz="2800" b="1" dirty="0" smtClean="0">
                <a:solidFill>
                  <a:srgbClr val="FFC000"/>
                </a:solidFill>
              </a:rPr>
              <a:t>面谈结果的分类与处理建议</a:t>
            </a:r>
            <a:r>
              <a:rPr lang="en-US" altLang="zh-CN" sz="2800" b="1" dirty="0" smtClean="0">
                <a:solidFill>
                  <a:srgbClr val="FFC000"/>
                </a:solidFill>
              </a:rPr>
              <a:t>  </a:t>
            </a:r>
            <a:endParaRPr lang="en-US" altLang="zh-CN" sz="2800" b="1" dirty="0">
              <a:solidFill>
                <a:srgbClr val="FFC000"/>
              </a:solidFill>
            </a:endParaRPr>
          </a:p>
        </p:txBody>
      </p:sp>
      <p:sp>
        <p:nvSpPr>
          <p:cNvPr id="8" name="TextBox 7"/>
          <p:cNvSpPr txBox="1"/>
          <p:nvPr/>
        </p:nvSpPr>
        <p:spPr>
          <a:xfrm>
            <a:off x="1285852" y="428608"/>
            <a:ext cx="6429420" cy="369332"/>
          </a:xfrm>
          <a:prstGeom prst="rect">
            <a:avLst/>
          </a:prstGeom>
          <a:noFill/>
        </p:spPr>
        <p:txBody>
          <a:bodyPr wrap="square" rtlCol="0">
            <a:spAutoFit/>
          </a:bodyPr>
          <a:lstStyle/>
          <a:p>
            <a:r>
              <a:rPr lang="zh-CN" altLang="en-US" dirty="0" smtClean="0"/>
              <a:t>　　</a:t>
            </a:r>
          </a:p>
        </p:txBody>
      </p:sp>
      <p:sp>
        <p:nvSpPr>
          <p:cNvPr id="9" name="TextBox 8"/>
          <p:cNvSpPr txBox="1"/>
          <p:nvPr/>
        </p:nvSpPr>
        <p:spPr>
          <a:xfrm>
            <a:off x="928662" y="1000112"/>
            <a:ext cx="4286280" cy="461665"/>
          </a:xfrm>
          <a:prstGeom prst="rect">
            <a:avLst/>
          </a:prstGeom>
          <a:noFill/>
        </p:spPr>
        <p:txBody>
          <a:bodyPr wrap="square" rtlCol="0">
            <a:spAutoFit/>
          </a:bodyPr>
          <a:lstStyle/>
          <a:p>
            <a:r>
              <a:rPr lang="zh-CN" altLang="en-US" sz="2400" b="1" dirty="0" smtClean="0"/>
              <a:t>分 类 处 理</a:t>
            </a:r>
            <a:endParaRPr lang="zh-CN" altLang="en-US" sz="2400" b="1" dirty="0"/>
          </a:p>
        </p:txBody>
      </p:sp>
      <p:sp>
        <p:nvSpPr>
          <p:cNvPr id="10" name="TextBox 9"/>
          <p:cNvSpPr txBox="1"/>
          <p:nvPr/>
        </p:nvSpPr>
        <p:spPr>
          <a:xfrm>
            <a:off x="571472" y="1500178"/>
            <a:ext cx="7643866" cy="3323987"/>
          </a:xfrm>
          <a:prstGeom prst="rect">
            <a:avLst/>
          </a:prstGeom>
          <a:noFill/>
        </p:spPr>
        <p:txBody>
          <a:bodyPr wrap="square" rtlCol="0">
            <a:spAutoFit/>
          </a:bodyPr>
          <a:lstStyle/>
          <a:p>
            <a:pPr>
              <a:lnSpc>
                <a:spcPct val="150000"/>
              </a:lnSpc>
            </a:pPr>
            <a:r>
              <a:rPr lang="zh-CN" altLang="en-US" sz="2000" dirty="0" smtClean="0">
                <a:solidFill>
                  <a:srgbClr val="C50BBC"/>
                </a:solidFill>
                <a:latin typeface="华文新魏" pitchFamily="2" charset="-122"/>
                <a:ea typeface="华文新魏" pitchFamily="2" charset="-122"/>
              </a:rPr>
              <a:t>         针对三类学生：</a:t>
            </a:r>
            <a:r>
              <a:rPr lang="zh-CN" altLang="en-US" sz="2000" dirty="0" smtClean="0">
                <a:solidFill>
                  <a:srgbClr val="0070C0"/>
                </a:solidFill>
                <a:latin typeface="华文新魏" pitchFamily="2" charset="-122"/>
                <a:ea typeface="华文新魏" pitchFamily="2" charset="-122"/>
              </a:rPr>
              <a:t>三类学生属于一次通过学生，表明学生当下心理健康、适应良好，不需要个别关注。</a:t>
            </a:r>
            <a:endParaRPr lang="en-US" altLang="zh-CN" sz="2000" dirty="0" smtClean="0">
              <a:solidFill>
                <a:srgbClr val="0070C0"/>
              </a:solidFill>
              <a:latin typeface="华文新魏" pitchFamily="2" charset="-122"/>
              <a:ea typeface="华文新魏" pitchFamily="2" charset="-122"/>
            </a:endParaRPr>
          </a:p>
          <a:p>
            <a:pPr>
              <a:lnSpc>
                <a:spcPct val="150000"/>
              </a:lnSpc>
            </a:pPr>
            <a:r>
              <a:rPr lang="zh-CN" altLang="en-US" sz="2000" dirty="0" smtClean="0">
                <a:solidFill>
                  <a:srgbClr val="C50BBC"/>
                </a:solidFill>
                <a:latin typeface="华文新魏" pitchFamily="2" charset="-122"/>
                <a:ea typeface="华文新魏" pitchFamily="2" charset="-122"/>
              </a:rPr>
              <a:t>         针对二类学生：</a:t>
            </a:r>
            <a:r>
              <a:rPr lang="zh-CN" altLang="en-US" sz="2000" dirty="0" smtClean="0">
                <a:solidFill>
                  <a:srgbClr val="0070C0"/>
                </a:solidFill>
                <a:latin typeface="华文新魏" pitchFamily="2" charset="-122"/>
                <a:ea typeface="华文新魏" pitchFamily="2" charset="-122"/>
              </a:rPr>
              <a:t>二类学生为可能存在心理问题学生，需要辅导员老师及时关注，结合学生日常表现筛选存在问题学生，并纳入特别关爱学生名单，同时针对二类学生的突出问题开展相应的主题教育活动，引导学生树立良好的人生观、价值观。</a:t>
            </a:r>
            <a:endParaRPr lang="en-US" altLang="zh-CN" sz="2000" dirty="0" smtClean="0">
              <a:solidFill>
                <a:srgbClr val="0070C0"/>
              </a:solidFill>
              <a:latin typeface="华文新魏" pitchFamily="2" charset="-122"/>
              <a:ea typeface="华文新魏" pitchFamily="2" charset="-122"/>
            </a:endParaRPr>
          </a:p>
          <a:p>
            <a:pPr>
              <a:lnSpc>
                <a:spcPct val="150000"/>
              </a:lnSpc>
            </a:pPr>
            <a:r>
              <a:rPr lang="zh-CN" altLang="en-US" sz="2000" dirty="0" smtClean="0">
                <a:solidFill>
                  <a:srgbClr val="C50BBC"/>
                </a:solidFill>
                <a:latin typeface="华文新魏" pitchFamily="2" charset="-122"/>
                <a:ea typeface="华文新魏" pitchFamily="2" charset="-122"/>
              </a:rPr>
              <a:t>         针对一类学生：</a:t>
            </a:r>
            <a:r>
              <a:rPr lang="zh-CN" altLang="en-US" sz="2000" dirty="0" smtClean="0">
                <a:solidFill>
                  <a:srgbClr val="0070C0"/>
                </a:solidFill>
                <a:latin typeface="华文新魏" pitchFamily="2" charset="-122"/>
                <a:ea typeface="华文新魏" pitchFamily="2" charset="-122"/>
              </a:rPr>
              <a:t>院心理咨询室应安排约谈，当面了解学生情况。</a:t>
            </a:r>
            <a:endParaRPr lang="zh-CN" altLang="en-US" sz="2000" dirty="0">
              <a:solidFill>
                <a:srgbClr val="0070C0"/>
              </a:solidFill>
              <a:latin typeface="华文新魏" pitchFamily="2" charset="-122"/>
              <a:ea typeface="华文新魏" pitchFamily="2" charset="-122"/>
            </a:endParaRPr>
          </a:p>
        </p:txBody>
      </p:sp>
      <p:pic>
        <p:nvPicPr>
          <p:cNvPr id="11" name="图片 10" descr="54fbb2fb43166d221c1ec3d5442309f79052d202.gif"/>
          <p:cNvPicPr>
            <a:picLocks noChangeAspect="1"/>
          </p:cNvPicPr>
          <p:nvPr/>
        </p:nvPicPr>
        <p:blipFill>
          <a:blip r:embed="rId3"/>
          <a:stretch>
            <a:fillRect/>
          </a:stretch>
        </p:blipFill>
        <p:spPr>
          <a:xfrm>
            <a:off x="5786446" y="4500574"/>
            <a:ext cx="3143272" cy="933452"/>
          </a:xfrm>
          <a:prstGeom prst="rect">
            <a:avLst/>
          </a:prstGeom>
        </p:spPr>
      </p:pic>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r>
                <a:rPr lang="zh-CN" altLang="en-US" sz="2400" b="1" dirty="0" smtClean="0"/>
                <a:t>分类处理：</a:t>
              </a:r>
              <a:endParaRPr lang="en-US" altLang="zh-CN" sz="2400" b="1" dirty="0"/>
            </a:p>
          </p:txBody>
        </p:sp>
        <p:grpSp>
          <p:nvGrpSpPr>
            <p:cNvPr id="3"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pic>
        <p:nvPicPr>
          <p:cNvPr id="9" name="图片 8" descr="u=1494731175,3297124168&amp;fm=21&amp;gp=0.gif"/>
          <p:cNvPicPr>
            <a:picLocks noChangeAspect="1"/>
          </p:cNvPicPr>
          <p:nvPr/>
        </p:nvPicPr>
        <p:blipFill>
          <a:blip r:embed="rId3"/>
          <a:stretch>
            <a:fillRect/>
          </a:stretch>
        </p:blipFill>
        <p:spPr>
          <a:xfrm>
            <a:off x="7215206" y="3429004"/>
            <a:ext cx="2071669" cy="2285996"/>
          </a:xfrm>
          <a:prstGeom prst="rect">
            <a:avLst/>
          </a:prstGeom>
        </p:spPr>
      </p:pic>
      <p:sp>
        <p:nvSpPr>
          <p:cNvPr id="8" name="TextBox 7"/>
          <p:cNvSpPr txBox="1"/>
          <p:nvPr/>
        </p:nvSpPr>
        <p:spPr>
          <a:xfrm>
            <a:off x="500034" y="1571616"/>
            <a:ext cx="7286676" cy="3477875"/>
          </a:xfrm>
          <a:prstGeom prst="rect">
            <a:avLst/>
          </a:prstGeom>
          <a:noFill/>
        </p:spPr>
        <p:txBody>
          <a:bodyPr wrap="square" rtlCol="0">
            <a:spAutoFit/>
          </a:bodyPr>
          <a:lstStyle/>
          <a:p>
            <a:r>
              <a:rPr lang="zh-CN" altLang="en-US" b="1" dirty="0" smtClean="0"/>
              <a:t>　　</a:t>
            </a:r>
            <a:r>
              <a:rPr lang="zh-CN" altLang="en-US" sz="2000" b="1" dirty="0" smtClean="0">
                <a:solidFill>
                  <a:srgbClr val="C50BBC"/>
                </a:solidFill>
                <a:latin typeface="华文新魏" pitchFamily="2" charset="-122"/>
                <a:ea typeface="华文新魏" pitchFamily="2" charset="-122"/>
              </a:rPr>
              <a:t>在请来面谈的第一类学生中</a:t>
            </a:r>
            <a:r>
              <a:rPr lang="en-US" altLang="zh-CN" sz="2000" b="1" dirty="0" smtClean="0">
                <a:solidFill>
                  <a:srgbClr val="C50BBC"/>
                </a:solidFill>
                <a:latin typeface="华文新魏" pitchFamily="2" charset="-122"/>
                <a:ea typeface="华文新魏" pitchFamily="2" charset="-122"/>
              </a:rPr>
              <a:t>, </a:t>
            </a:r>
            <a:r>
              <a:rPr lang="zh-CN" altLang="en-US" sz="2000" b="1" dirty="0" smtClean="0">
                <a:solidFill>
                  <a:srgbClr val="C50BBC"/>
                </a:solidFill>
                <a:latin typeface="华文新魏" pitchFamily="2" charset="-122"/>
                <a:ea typeface="华文新魏" pitchFamily="2" charset="-122"/>
              </a:rPr>
              <a:t>通过进一步的诊断，将学生分为</a:t>
            </a:r>
            <a:r>
              <a:rPr lang="en-US" altLang="zh-CN" sz="2000" b="1" dirty="0" smtClean="0">
                <a:solidFill>
                  <a:srgbClr val="C50BBC"/>
                </a:solidFill>
                <a:latin typeface="华文新魏" pitchFamily="2" charset="-122"/>
                <a:ea typeface="华文新魏" pitchFamily="2" charset="-122"/>
              </a:rPr>
              <a:t>A</a:t>
            </a:r>
            <a:r>
              <a:rPr lang="zh-CN" altLang="en-US" sz="2000" b="1" dirty="0" smtClean="0">
                <a:solidFill>
                  <a:srgbClr val="C50BBC"/>
                </a:solidFill>
                <a:latin typeface="华文新魏" pitchFamily="2" charset="-122"/>
                <a:ea typeface="华文新魏" pitchFamily="2" charset="-122"/>
              </a:rPr>
              <a:t>、</a:t>
            </a:r>
            <a:r>
              <a:rPr lang="en-US" altLang="zh-CN" sz="2000" b="1" dirty="0" smtClean="0">
                <a:solidFill>
                  <a:srgbClr val="C50BBC"/>
                </a:solidFill>
                <a:latin typeface="华文新魏" pitchFamily="2" charset="-122"/>
                <a:ea typeface="华文新魏" pitchFamily="2" charset="-122"/>
              </a:rPr>
              <a:t>B</a:t>
            </a:r>
            <a:r>
              <a:rPr lang="zh-CN" altLang="en-US" sz="2000" b="1" dirty="0" smtClean="0">
                <a:solidFill>
                  <a:srgbClr val="C50BBC"/>
                </a:solidFill>
                <a:latin typeface="华文新魏" pitchFamily="2" charset="-122"/>
                <a:ea typeface="华文新魏" pitchFamily="2" charset="-122"/>
              </a:rPr>
              <a:t>、</a:t>
            </a:r>
            <a:r>
              <a:rPr lang="en-US" altLang="zh-CN" sz="2000" b="1" dirty="0" smtClean="0">
                <a:solidFill>
                  <a:srgbClr val="C50BBC"/>
                </a:solidFill>
                <a:latin typeface="华文新魏" pitchFamily="2" charset="-122"/>
                <a:ea typeface="华文新魏" pitchFamily="2" charset="-122"/>
              </a:rPr>
              <a:t>C</a:t>
            </a:r>
            <a:r>
              <a:rPr lang="zh-CN" altLang="en-US" sz="2000" b="1" dirty="0" smtClean="0">
                <a:solidFill>
                  <a:srgbClr val="C50BBC"/>
                </a:solidFill>
                <a:latin typeface="华文新魏" pitchFamily="2" charset="-122"/>
                <a:ea typeface="华文新魏" pitchFamily="2" charset="-122"/>
              </a:rPr>
              <a:t>三类。关于</a:t>
            </a:r>
            <a:r>
              <a:rPr lang="en-US" altLang="zh-CN" sz="2000" b="1" dirty="0" smtClean="0">
                <a:solidFill>
                  <a:srgbClr val="C50BBC"/>
                </a:solidFill>
                <a:latin typeface="华文新魏" pitchFamily="2" charset="-122"/>
                <a:ea typeface="华文新魏" pitchFamily="2" charset="-122"/>
              </a:rPr>
              <a:t>A</a:t>
            </a:r>
            <a:r>
              <a:rPr lang="zh-CN" altLang="en-US" sz="2000" b="1" dirty="0" smtClean="0">
                <a:solidFill>
                  <a:srgbClr val="C50BBC"/>
                </a:solidFill>
                <a:latin typeface="华文新魏" pitchFamily="2" charset="-122"/>
                <a:ea typeface="华文新魏" pitchFamily="2" charset="-122"/>
              </a:rPr>
              <a:t>、</a:t>
            </a:r>
            <a:r>
              <a:rPr lang="en-US" altLang="zh-CN" sz="2000" b="1" dirty="0" smtClean="0">
                <a:solidFill>
                  <a:srgbClr val="C50BBC"/>
                </a:solidFill>
                <a:latin typeface="华文新魏" pitchFamily="2" charset="-122"/>
                <a:ea typeface="华文新魏" pitchFamily="2" charset="-122"/>
              </a:rPr>
              <a:t>B</a:t>
            </a:r>
            <a:r>
              <a:rPr lang="zh-CN" altLang="en-US" sz="2000" b="1" dirty="0" smtClean="0">
                <a:solidFill>
                  <a:srgbClr val="C50BBC"/>
                </a:solidFill>
                <a:latin typeface="华文新魏" pitchFamily="2" charset="-122"/>
                <a:ea typeface="华文新魏" pitchFamily="2" charset="-122"/>
              </a:rPr>
              <a:t>、</a:t>
            </a:r>
            <a:r>
              <a:rPr lang="en-US" altLang="zh-CN" sz="2000" b="1" dirty="0" smtClean="0">
                <a:solidFill>
                  <a:srgbClr val="C50BBC"/>
                </a:solidFill>
                <a:latin typeface="华文新魏" pitchFamily="2" charset="-122"/>
                <a:ea typeface="华文新魏" pitchFamily="2" charset="-122"/>
              </a:rPr>
              <a:t>C</a:t>
            </a:r>
            <a:r>
              <a:rPr lang="zh-CN" altLang="en-US" sz="2000" b="1" dirty="0" smtClean="0">
                <a:solidFill>
                  <a:srgbClr val="C50BBC"/>
                </a:solidFill>
                <a:latin typeface="华文新魏" pitchFamily="2" charset="-122"/>
                <a:ea typeface="华文新魏" pitchFamily="2" charset="-122"/>
              </a:rPr>
              <a:t>三类如何判定，主要是根据心理咨询师的经验。下面的特征可供诊断时参考：</a:t>
            </a:r>
            <a:endParaRPr lang="en-US" altLang="zh-CN" sz="2000" b="1" dirty="0" smtClean="0">
              <a:solidFill>
                <a:srgbClr val="C50BBC"/>
              </a:solidFill>
              <a:latin typeface="华文新魏" pitchFamily="2" charset="-122"/>
              <a:ea typeface="华文新魏" pitchFamily="2" charset="-122"/>
            </a:endParaRPr>
          </a:p>
          <a:p>
            <a:r>
              <a:rPr lang="zh-CN" altLang="en-US" sz="2000" b="1" dirty="0" smtClean="0">
                <a:solidFill>
                  <a:srgbClr val="C50BBC"/>
                </a:solidFill>
                <a:latin typeface="华文新魏" pitchFamily="2" charset="-122"/>
                <a:ea typeface="华文新魏" pitchFamily="2" charset="-122"/>
              </a:rPr>
              <a:t> </a:t>
            </a:r>
          </a:p>
          <a:p>
            <a:r>
              <a:rPr lang="en-US" altLang="zh-CN" sz="2000" b="1" dirty="0" smtClean="0">
                <a:solidFill>
                  <a:srgbClr val="0070C0"/>
                </a:solidFill>
                <a:latin typeface="华文新魏" pitchFamily="2" charset="-122"/>
                <a:ea typeface="华文新魏" pitchFamily="2" charset="-122"/>
              </a:rPr>
              <a:t>         A</a:t>
            </a:r>
            <a:r>
              <a:rPr lang="zh-CN" altLang="en-US" sz="2000" b="1" dirty="0" smtClean="0">
                <a:solidFill>
                  <a:srgbClr val="0070C0"/>
                </a:solidFill>
                <a:latin typeface="华文新魏" pitchFamily="2" charset="-122"/>
                <a:ea typeface="华文新魏" pitchFamily="2" charset="-122"/>
              </a:rPr>
              <a:t>类：心理异常，如精神病（如精神分裂症等）和各类神经症</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如恐怖症、强迫症、焦虑症、抑郁症等</a:t>
            </a:r>
            <a:r>
              <a:rPr lang="en-US" altLang="zh-CN" sz="2000" b="1" dirty="0" smtClean="0">
                <a:solidFill>
                  <a:srgbClr val="0070C0"/>
                </a:solidFill>
                <a:latin typeface="华文新魏" pitchFamily="2" charset="-122"/>
                <a:ea typeface="华文新魏" pitchFamily="2" charset="-122"/>
              </a:rPr>
              <a:t>)</a:t>
            </a:r>
            <a:r>
              <a:rPr lang="zh-CN" altLang="en-US" sz="2000" b="1" dirty="0" smtClean="0">
                <a:solidFill>
                  <a:srgbClr val="0070C0"/>
                </a:solidFill>
                <a:latin typeface="华文新魏" pitchFamily="2" charset="-122"/>
                <a:ea typeface="华文新魏" pitchFamily="2" charset="-122"/>
              </a:rPr>
              <a:t>，明显影响正常生活者。</a:t>
            </a:r>
          </a:p>
          <a:p>
            <a:r>
              <a:rPr lang="zh-CN" altLang="en-US" sz="2000" b="1" dirty="0" smtClean="0">
                <a:solidFill>
                  <a:srgbClr val="0070C0"/>
                </a:solidFill>
                <a:latin typeface="华文新魏" pitchFamily="2" charset="-122"/>
                <a:ea typeface="华文新魏" pitchFamily="2" charset="-122"/>
              </a:rPr>
              <a:t>        处理建议：建议进一步预约心理咨询，填写学生心理档案，并可选择相应专业心理测试作为诊断依据。对于进一步确诊为</a:t>
            </a:r>
            <a:r>
              <a:rPr lang="en-US" altLang="zh-CN" sz="2000" b="1" dirty="0" smtClean="0">
                <a:solidFill>
                  <a:srgbClr val="0070C0"/>
                </a:solidFill>
                <a:latin typeface="华文新魏" pitchFamily="2" charset="-122"/>
                <a:ea typeface="华文新魏" pitchFamily="2" charset="-122"/>
              </a:rPr>
              <a:t>A</a:t>
            </a:r>
            <a:r>
              <a:rPr lang="zh-CN" altLang="en-US" sz="2000" b="1" dirty="0" smtClean="0">
                <a:solidFill>
                  <a:srgbClr val="0070C0"/>
                </a:solidFill>
                <a:latin typeface="华文新魏" pitchFamily="2" charset="-122"/>
                <a:ea typeface="华文新魏" pitchFamily="2" charset="-122"/>
              </a:rPr>
              <a:t>类的学生，应及时上报学生教育办公室，与办公室一起商议处理意见（一般处理意见为转介至当地心理门诊或精神科）。</a:t>
            </a:r>
          </a:p>
        </p:txBody>
      </p:sp>
      <p:pic>
        <p:nvPicPr>
          <p:cNvPr id="10" name="图片 9" descr="54fbb2fb43166d221c1ec3d5442309f79052d202.gif"/>
          <p:cNvPicPr>
            <a:picLocks noChangeAspect="1"/>
          </p:cNvPicPr>
          <p:nvPr/>
        </p:nvPicPr>
        <p:blipFill>
          <a:blip r:embed="rId4"/>
          <a:stretch>
            <a:fillRect/>
          </a:stretch>
        </p:blipFill>
        <p:spPr>
          <a:xfrm>
            <a:off x="2214546" y="785798"/>
            <a:ext cx="3571900" cy="647700"/>
          </a:xfrm>
          <a:prstGeom prst="rect">
            <a:avLst/>
          </a:prstGeom>
        </p:spPr>
      </p:pic>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0"/>
          <p:cNvGrpSpPr>
            <a:grpSpLocks/>
          </p:cNvGrpSpPr>
          <p:nvPr/>
        </p:nvGrpSpPr>
        <p:grpSpPr bwMode="auto">
          <a:xfrm>
            <a:off x="-26988" y="985838"/>
            <a:ext cx="8920163" cy="533400"/>
            <a:chOff x="-26821" y="1027683"/>
            <a:chExt cx="8919301" cy="533673"/>
          </a:xfrm>
        </p:grpSpPr>
        <p:sp>
          <p:nvSpPr>
            <p:cNvPr id="14340" name="TextBox 11"/>
            <p:cNvSpPr txBox="1">
              <a:spLocks noChangeArrowheads="1"/>
            </p:cNvSpPr>
            <p:nvPr/>
          </p:nvSpPr>
          <p:spPr bwMode="auto">
            <a:xfrm>
              <a:off x="531534" y="1027683"/>
              <a:ext cx="836094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charset="-122"/>
                </a:defRPr>
              </a:lvl1pPr>
              <a:lvl2pPr marL="742950" indent="-285750" eaLnBrk="0" hangingPunct="0">
                <a:defRPr>
                  <a:solidFill>
                    <a:schemeClr val="tx1"/>
                  </a:solidFill>
                  <a:latin typeface="Calibri" pitchFamily="34" charset="0"/>
                  <a:ea typeface="宋体" charset="-122"/>
                </a:defRPr>
              </a:lvl2pPr>
              <a:lvl3pPr marL="1143000" indent="-228600" eaLnBrk="0" hangingPunct="0">
                <a:defRPr>
                  <a:solidFill>
                    <a:schemeClr val="tx1"/>
                  </a:solidFill>
                  <a:latin typeface="Calibri" pitchFamily="34" charset="0"/>
                  <a:ea typeface="宋体" charset="-122"/>
                </a:defRPr>
              </a:lvl3pPr>
              <a:lvl4pPr marL="1600200" indent="-228600" eaLnBrk="0" hangingPunct="0">
                <a:defRPr>
                  <a:solidFill>
                    <a:schemeClr val="tx1"/>
                  </a:solidFill>
                  <a:latin typeface="Calibri" pitchFamily="34" charset="0"/>
                  <a:ea typeface="宋体" charset="-122"/>
                </a:defRPr>
              </a:lvl4pPr>
              <a:lvl5pPr marL="2057400" indent="-228600" eaLnBrk="0" hangingPunct="0">
                <a:defRPr>
                  <a:solidFill>
                    <a:schemeClr val="tx1"/>
                  </a:solidFill>
                  <a:latin typeface="Calibri" pitchFamily="34" charset="0"/>
                  <a:ea typeface="宋体" charset="-122"/>
                </a:defRPr>
              </a:lvl5pPr>
              <a:lvl6pPr marL="2514600" indent="-228600" eaLnBrk="0" fontAlgn="base" hangingPunct="0">
                <a:spcBef>
                  <a:spcPct val="0"/>
                </a:spcBef>
                <a:spcAft>
                  <a:spcPct val="0"/>
                </a:spcAft>
                <a:defRPr>
                  <a:solidFill>
                    <a:schemeClr val="tx1"/>
                  </a:solidFill>
                  <a:latin typeface="Calibri" pitchFamily="34" charset="0"/>
                  <a:ea typeface="宋体" charset="-122"/>
                </a:defRPr>
              </a:lvl6pPr>
              <a:lvl7pPr marL="2971800" indent="-228600" eaLnBrk="0" fontAlgn="base" hangingPunct="0">
                <a:spcBef>
                  <a:spcPct val="0"/>
                </a:spcBef>
                <a:spcAft>
                  <a:spcPct val="0"/>
                </a:spcAft>
                <a:defRPr>
                  <a:solidFill>
                    <a:schemeClr val="tx1"/>
                  </a:solidFill>
                  <a:latin typeface="Calibri" pitchFamily="34" charset="0"/>
                  <a:ea typeface="宋体" charset="-122"/>
                </a:defRPr>
              </a:lvl7pPr>
              <a:lvl8pPr marL="3429000" indent="-228600" eaLnBrk="0" fontAlgn="base" hangingPunct="0">
                <a:spcBef>
                  <a:spcPct val="0"/>
                </a:spcBef>
                <a:spcAft>
                  <a:spcPct val="0"/>
                </a:spcAft>
                <a:defRPr>
                  <a:solidFill>
                    <a:schemeClr val="tx1"/>
                  </a:solidFill>
                  <a:latin typeface="Calibri" pitchFamily="34" charset="0"/>
                  <a:ea typeface="宋体" charset="-122"/>
                </a:defRPr>
              </a:lvl8pPr>
              <a:lvl9pPr marL="3886200" indent="-228600" eaLnBrk="0" fontAlgn="base" hangingPunct="0">
                <a:spcBef>
                  <a:spcPct val="0"/>
                </a:spcBef>
                <a:spcAft>
                  <a:spcPct val="0"/>
                </a:spcAft>
                <a:defRPr>
                  <a:solidFill>
                    <a:schemeClr val="tx1"/>
                  </a:solidFill>
                  <a:latin typeface="Calibri" pitchFamily="34" charset="0"/>
                  <a:ea typeface="宋体" charset="-122"/>
                </a:defRPr>
              </a:lvl9pPr>
            </a:lstStyle>
            <a:p>
              <a:pPr eaLnBrk="1" hangingPunct="1"/>
              <a:endParaRPr lang="en-US" altLang="zh-CN" sz="2400" b="1" dirty="0"/>
            </a:p>
          </p:txBody>
        </p:sp>
        <p:grpSp>
          <p:nvGrpSpPr>
            <p:cNvPr id="3" name="组合 12"/>
            <p:cNvGrpSpPr>
              <a:grpSpLocks/>
            </p:cNvGrpSpPr>
            <p:nvPr/>
          </p:nvGrpSpPr>
          <p:grpSpPr bwMode="auto">
            <a:xfrm>
              <a:off x="-26821" y="1184872"/>
              <a:ext cx="7479061" cy="376484"/>
              <a:chOff x="-26821" y="1146400"/>
              <a:chExt cx="7479061" cy="376484"/>
            </a:xfrm>
          </p:grpSpPr>
          <p:sp>
            <p:nvSpPr>
              <p:cNvPr id="14" name="矩形 13"/>
              <p:cNvSpPr/>
              <p:nvPr/>
            </p:nvSpPr>
            <p:spPr>
              <a:xfrm>
                <a:off x="252553" y="1411702"/>
                <a:ext cx="7200204" cy="19060"/>
              </a:xfrm>
              <a:prstGeom prst="rect">
                <a:avLst/>
              </a:prstGeom>
              <a:gradFill flip="none" rotWithShape="1">
                <a:gsLst>
                  <a:gs pos="0">
                    <a:schemeClr val="bg1">
                      <a:alpha val="0"/>
                    </a:schemeClr>
                  </a:gs>
                  <a:gs pos="100000">
                    <a:srgbClr val="00A33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4343" name="Picture 3" descr="E:\桌面\绿叶.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584237">
                <a:off x="-26821" y="1146400"/>
                <a:ext cx="585193" cy="3764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pic>
        <p:nvPicPr>
          <p:cNvPr id="9" name="图片 8" descr="52ae9bc73dfae9afd0000005.gif"/>
          <p:cNvPicPr>
            <a:picLocks noChangeAspect="1"/>
          </p:cNvPicPr>
          <p:nvPr/>
        </p:nvPicPr>
        <p:blipFill>
          <a:blip r:embed="rId3"/>
          <a:stretch>
            <a:fillRect/>
          </a:stretch>
        </p:blipFill>
        <p:spPr>
          <a:xfrm>
            <a:off x="6429388" y="3571880"/>
            <a:ext cx="2905125" cy="2638425"/>
          </a:xfrm>
          <a:prstGeom prst="rect">
            <a:avLst/>
          </a:prstGeom>
        </p:spPr>
      </p:pic>
      <p:sp>
        <p:nvSpPr>
          <p:cNvPr id="8" name="TextBox 7"/>
          <p:cNvSpPr txBox="1"/>
          <p:nvPr/>
        </p:nvSpPr>
        <p:spPr>
          <a:xfrm>
            <a:off x="571472" y="1500178"/>
            <a:ext cx="7215238" cy="4093428"/>
          </a:xfrm>
          <a:prstGeom prst="rect">
            <a:avLst/>
          </a:prstGeom>
          <a:noFill/>
        </p:spPr>
        <p:txBody>
          <a:bodyPr wrap="square" rtlCol="0">
            <a:spAutoFit/>
          </a:bodyPr>
          <a:lstStyle/>
          <a:p>
            <a:r>
              <a:rPr lang="zh-CN" altLang="en-US" sz="2000" b="1" dirty="0" smtClean="0">
                <a:solidFill>
                  <a:srgbClr val="0070C0"/>
                </a:solidFill>
                <a:latin typeface="华文新魏" pitchFamily="2" charset="-122"/>
                <a:ea typeface="华文新魏" pitchFamily="2" charset="-122"/>
              </a:rPr>
              <a:t>　　</a:t>
            </a:r>
            <a:r>
              <a:rPr lang="en-US" altLang="zh-CN" sz="2000" b="1" dirty="0" smtClean="0">
                <a:solidFill>
                  <a:srgbClr val="00B050"/>
                </a:solidFill>
                <a:latin typeface="华文新魏" pitchFamily="2" charset="-122"/>
                <a:ea typeface="华文新魏" pitchFamily="2" charset="-122"/>
              </a:rPr>
              <a:t>B</a:t>
            </a:r>
            <a:r>
              <a:rPr lang="zh-CN" altLang="en-US" sz="2000" b="1" dirty="0" smtClean="0">
                <a:solidFill>
                  <a:srgbClr val="00B050"/>
                </a:solidFill>
                <a:latin typeface="华文新魏" pitchFamily="2" charset="-122"/>
                <a:ea typeface="华文新魏" pitchFamily="2" charset="-122"/>
              </a:rPr>
              <a:t>类：心理正常，但存在一定程度的心理问题（严重或一般心理问题），如人际关系不协调， 新环境不适应等，有一定时间的病程，但心理问题没有充分泛化，仍能够维持正常学习和生活。</a:t>
            </a:r>
          </a:p>
          <a:p>
            <a:r>
              <a:rPr lang="zh-CN" altLang="en-US" sz="2000" b="1" dirty="0" smtClean="0">
                <a:solidFill>
                  <a:srgbClr val="00B050"/>
                </a:solidFill>
                <a:latin typeface="华文新魏" pitchFamily="2" charset="-122"/>
                <a:ea typeface="华文新魏" pitchFamily="2" charset="-122"/>
              </a:rPr>
              <a:t>       处理建议：建议进一步预约心理咨询，填写学生心理档案，并可选择相应专业心理测试作为诊断依据，排除</a:t>
            </a:r>
            <a:r>
              <a:rPr lang="en-US" altLang="zh-CN" sz="2000" b="1" dirty="0" smtClean="0">
                <a:solidFill>
                  <a:srgbClr val="00B050"/>
                </a:solidFill>
                <a:latin typeface="华文新魏" pitchFamily="2" charset="-122"/>
                <a:ea typeface="华文新魏" pitchFamily="2" charset="-122"/>
              </a:rPr>
              <a:t>A</a:t>
            </a:r>
            <a:r>
              <a:rPr lang="zh-CN" altLang="en-US" sz="2000" b="1" dirty="0" smtClean="0">
                <a:solidFill>
                  <a:srgbClr val="00B050"/>
                </a:solidFill>
                <a:latin typeface="华文新魏" pitchFamily="2" charset="-122"/>
                <a:ea typeface="华文新魏" pitchFamily="2" charset="-122"/>
              </a:rPr>
              <a:t>类可能性。对于确诊为</a:t>
            </a:r>
            <a:r>
              <a:rPr lang="en-US" altLang="zh-CN" sz="2000" b="1" dirty="0" smtClean="0">
                <a:solidFill>
                  <a:srgbClr val="00B050"/>
                </a:solidFill>
                <a:latin typeface="华文新魏" pitchFamily="2" charset="-122"/>
                <a:ea typeface="华文新魏" pitchFamily="2" charset="-122"/>
              </a:rPr>
              <a:t>B</a:t>
            </a:r>
            <a:r>
              <a:rPr lang="zh-CN" altLang="en-US" sz="2000" b="1" dirty="0" smtClean="0">
                <a:solidFill>
                  <a:srgbClr val="00B050"/>
                </a:solidFill>
                <a:latin typeface="华文新魏" pitchFamily="2" charset="-122"/>
                <a:ea typeface="华文新魏" pitchFamily="2" charset="-122"/>
              </a:rPr>
              <a:t>类的学生，可建议其到专业心理咨询机构进行心理咨询，直到症状明显好转或消失。</a:t>
            </a:r>
          </a:p>
          <a:p>
            <a:r>
              <a:rPr lang="en-US" altLang="zh-CN" sz="2000" b="1" dirty="0" smtClean="0">
                <a:solidFill>
                  <a:srgbClr val="0070C0"/>
                </a:solidFill>
                <a:latin typeface="华文新魏" pitchFamily="2" charset="-122"/>
                <a:ea typeface="华文新魏" pitchFamily="2" charset="-122"/>
              </a:rPr>
              <a:t>        C</a:t>
            </a:r>
            <a:r>
              <a:rPr lang="zh-CN" altLang="en-US" sz="2000" b="1" dirty="0" smtClean="0">
                <a:solidFill>
                  <a:srgbClr val="0070C0"/>
                </a:solidFill>
                <a:latin typeface="华文新魏" pitchFamily="2" charset="-122"/>
                <a:ea typeface="华文新魏" pitchFamily="2" charset="-122"/>
              </a:rPr>
              <a:t>类，心理正常，存在一般心理问题，但症状不明显或已经解决。</a:t>
            </a:r>
          </a:p>
          <a:p>
            <a:r>
              <a:rPr lang="zh-CN" altLang="en-US" sz="2000" b="1" dirty="0" smtClean="0">
                <a:solidFill>
                  <a:srgbClr val="0070C0"/>
                </a:solidFill>
                <a:latin typeface="华文新魏" pitchFamily="2" charset="-122"/>
                <a:ea typeface="华文新魏" pitchFamily="2" charset="-122"/>
              </a:rPr>
              <a:t>      处理建议：建议通过面谈，排除</a:t>
            </a:r>
            <a:r>
              <a:rPr lang="en-US" altLang="zh-CN" sz="2000" b="1" dirty="0" smtClean="0">
                <a:solidFill>
                  <a:srgbClr val="0070C0"/>
                </a:solidFill>
                <a:latin typeface="华文新魏" pitchFamily="2" charset="-122"/>
                <a:ea typeface="华文新魏" pitchFamily="2" charset="-122"/>
              </a:rPr>
              <a:t>A</a:t>
            </a:r>
            <a:r>
              <a:rPr lang="zh-CN" altLang="en-US" sz="2000" b="1" dirty="0" smtClean="0">
                <a:solidFill>
                  <a:srgbClr val="0070C0"/>
                </a:solidFill>
                <a:latin typeface="华文新魏" pitchFamily="2" charset="-122"/>
                <a:ea typeface="华文新魏" pitchFamily="2" charset="-122"/>
              </a:rPr>
              <a:t>、</a:t>
            </a:r>
            <a:r>
              <a:rPr lang="en-US" altLang="zh-CN" sz="2000" b="1" dirty="0" smtClean="0">
                <a:solidFill>
                  <a:srgbClr val="0070C0"/>
                </a:solidFill>
                <a:latin typeface="华文新魏" pitchFamily="2" charset="-122"/>
                <a:ea typeface="华文新魏" pitchFamily="2" charset="-122"/>
              </a:rPr>
              <a:t>B</a:t>
            </a:r>
            <a:r>
              <a:rPr lang="zh-CN" altLang="en-US" sz="2000" b="1" dirty="0" smtClean="0">
                <a:solidFill>
                  <a:srgbClr val="0070C0"/>
                </a:solidFill>
                <a:latin typeface="华文新魏" pitchFamily="2" charset="-122"/>
                <a:ea typeface="华文新魏" pitchFamily="2" charset="-122"/>
              </a:rPr>
              <a:t>类可能性；告知心理咨询的原则，目的和意义，提醒该类学生在出现心理困扰时及时向我院心理咨询室或专业心理服务机构求助。</a:t>
            </a:r>
          </a:p>
        </p:txBody>
      </p:sp>
      <p:pic>
        <p:nvPicPr>
          <p:cNvPr id="10" name="图片 9" descr="d31b0ef41bd5ad6e85fa2dd783cb39dbb6fd3c8f.gif"/>
          <p:cNvPicPr>
            <a:picLocks noChangeAspect="1"/>
          </p:cNvPicPr>
          <p:nvPr/>
        </p:nvPicPr>
        <p:blipFill>
          <a:blip r:embed="rId4"/>
          <a:stretch>
            <a:fillRect/>
          </a:stretch>
        </p:blipFill>
        <p:spPr>
          <a:xfrm>
            <a:off x="-1000164" y="714360"/>
            <a:ext cx="3438525" cy="1952625"/>
          </a:xfrm>
          <a:prstGeom prst="rect">
            <a:avLst/>
          </a:prstGeom>
        </p:spPr>
      </p:pic>
    </p:spTree>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5140012</TotalTime>
  <Words>258</Words>
  <Application>Microsoft Office PowerPoint</Application>
  <PresentationFormat>全屏显示(16:10)</PresentationFormat>
  <Paragraphs>48</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Liukunfa</dc:creator>
  <cp:lastModifiedBy>微软用户</cp:lastModifiedBy>
  <cp:revision>340</cp:revision>
  <dcterms:created xsi:type="dcterms:W3CDTF">2012-09-11T01:40:51Z</dcterms:created>
  <dcterms:modified xsi:type="dcterms:W3CDTF">2015-10-09T01:34:55Z</dcterms:modified>
</cp:coreProperties>
</file>